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57" r:id="rId3"/>
    <p:sldId id="258" r:id="rId4"/>
    <p:sldId id="270" r:id="rId5"/>
    <p:sldId id="271" r:id="rId6"/>
    <p:sldId id="267" r:id="rId7"/>
    <p:sldId id="268" r:id="rId8"/>
    <p:sldId id="273" r:id="rId9"/>
    <p:sldId id="269" r:id="rId10"/>
    <p:sldId id="27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9"/>
    <p:restoredTop sz="94611"/>
  </p:normalViewPr>
  <p:slideViewPr>
    <p:cSldViewPr snapToGrid="0" snapToObjects="1">
      <p:cViewPr varScale="1">
        <p:scale>
          <a:sx n="79" d="100"/>
          <a:sy n="79" d="100"/>
        </p:scale>
        <p:origin x="-40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0518-600F-6849-86BC-5CAA4662733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CA9B-EEAB-084F-A73A-DFCABB341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6223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0518-600F-6849-86BC-5CAA4662733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CA9B-EEAB-084F-A73A-DFCABB341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0518-600F-6849-86BC-5CAA4662733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CA9B-EEAB-084F-A73A-DFCABB341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6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0518-600F-6849-86BC-5CAA4662733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CA9B-EEAB-084F-A73A-DFCABB341AF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2437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0518-600F-6849-86BC-5CAA4662733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CA9B-EEAB-084F-A73A-DFCABB341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76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0518-600F-6849-86BC-5CAA4662733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CA9B-EEAB-084F-A73A-DFCABB341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79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0518-600F-6849-86BC-5CAA4662733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CA9B-EEAB-084F-A73A-DFCABB341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1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0518-600F-6849-86BC-5CAA4662733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CA9B-EEAB-084F-A73A-DFCABB341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98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0518-600F-6849-86BC-5CAA4662733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CA9B-EEAB-084F-A73A-DFCABB341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3950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0518-600F-6849-86BC-5CAA4662733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CA9B-EEAB-084F-A73A-DFCABB341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8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0518-600F-6849-86BC-5CAA4662733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CA9B-EEAB-084F-A73A-DFCABB341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9493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0518-600F-6849-86BC-5CAA4662733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CA9B-EEAB-084F-A73A-DFCABB341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8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0518-600F-6849-86BC-5CAA4662733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CA9B-EEAB-084F-A73A-DFCABB341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8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0518-600F-6849-86BC-5CAA4662733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CA9B-EEAB-084F-A73A-DFCABB341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9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0518-600F-6849-86BC-5CAA4662733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CA9B-EEAB-084F-A73A-DFCABB341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3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0518-600F-6849-86BC-5CAA4662733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CA9B-EEAB-084F-A73A-DFCABB341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1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0518-600F-6849-86BC-5CAA4662733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CA9B-EEAB-084F-A73A-DFCABB341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5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D460518-600F-6849-86BC-5CAA4662733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CCA9B-EEAB-084F-A73A-DFCABB341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842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830" y="1447799"/>
            <a:ext cx="11173153" cy="3329581"/>
          </a:xfrm>
        </p:spPr>
        <p:txBody>
          <a:bodyPr/>
          <a:lstStyle/>
          <a:p>
            <a:r>
              <a:rPr lang="en-US" sz="6600" b="1" dirty="0" smtClean="0">
                <a:solidFill>
                  <a:schemeClr val="tx1"/>
                </a:solidFill>
                <a:latin typeface="Franklin Gothic Book"/>
                <a:ea typeface="Eurostile" charset="0"/>
                <a:cs typeface="Franklin Gothic Book"/>
              </a:rPr>
              <a:t>C4</a:t>
            </a:r>
            <a:r>
              <a:rPr lang="en-US" sz="6600" b="1" dirty="0" smtClean="0">
                <a:solidFill>
                  <a:srgbClr val="FF0000"/>
                </a:solidFill>
                <a:latin typeface="Franklin Gothic Book"/>
                <a:ea typeface="Eurostile" charset="0"/>
                <a:cs typeface="Franklin Gothic Book"/>
              </a:rPr>
              <a:t>ISR</a:t>
            </a:r>
            <a:r>
              <a:rPr lang="en-US" sz="6600" b="1" dirty="0" smtClean="0">
                <a:solidFill>
                  <a:schemeClr val="tx1"/>
                </a:solidFill>
                <a:latin typeface="Franklin Gothic Book"/>
                <a:ea typeface="Eurostile" charset="0"/>
                <a:cs typeface="Franklin Gothic Book"/>
              </a:rPr>
              <a:t>:</a:t>
            </a:r>
            <a:br>
              <a:rPr lang="en-US" sz="6600" b="1" dirty="0" smtClean="0">
                <a:solidFill>
                  <a:schemeClr val="tx1"/>
                </a:solidFill>
                <a:latin typeface="Franklin Gothic Book"/>
                <a:ea typeface="Eurostile" charset="0"/>
                <a:cs typeface="Franklin Gothic Book"/>
              </a:rPr>
            </a:br>
            <a:r>
              <a:rPr lang="en-US" sz="3200" b="1" dirty="0" smtClean="0">
                <a:solidFill>
                  <a:schemeClr val="tx1"/>
                </a:solidFill>
                <a:latin typeface="Franklin Gothic Book"/>
                <a:ea typeface="Eurostile" charset="0"/>
                <a:cs typeface="Franklin Gothic Book"/>
              </a:rPr>
              <a:t>LE</a:t>
            </a:r>
            <a:r>
              <a:rPr lang="en-US" sz="3200" dirty="0" smtClean="0">
                <a:latin typeface="Franklin Gothic Book"/>
                <a:cs typeface="Franklin Gothic Book"/>
              </a:rPr>
              <a:t>SSONS FROM </a:t>
            </a:r>
            <a:r>
              <a:rPr lang="en-US" sz="3200" dirty="0">
                <a:latin typeface="Franklin Gothic Book"/>
                <a:cs typeface="Franklin Gothic Book"/>
              </a:rPr>
              <a:t/>
            </a:r>
            <a:br>
              <a:rPr lang="en-US" sz="3200" dirty="0">
                <a:latin typeface="Franklin Gothic Book"/>
                <a:cs typeface="Franklin Gothic Book"/>
              </a:rPr>
            </a:br>
            <a:r>
              <a:rPr lang="en-US" sz="3200" dirty="0" smtClean="0">
                <a:latin typeface="Franklin Gothic Book"/>
                <a:cs typeface="Franklin Gothic Book"/>
              </a:rPr>
              <a:t>HEALTH </a:t>
            </a:r>
            <a:r>
              <a:rPr lang="en-US" sz="3200" dirty="0">
                <a:latin typeface="Franklin Gothic Book"/>
                <a:cs typeface="Franklin Gothic Book"/>
              </a:rPr>
              <a:t>SECURITY INTELLIGENCE</a:t>
            </a:r>
            <a:endParaRPr lang="en-US" sz="3200" b="1" dirty="0">
              <a:solidFill>
                <a:schemeClr val="tx1"/>
              </a:solidFill>
              <a:latin typeface="Franklin Gothic Book"/>
              <a:ea typeface="Eurostile" charset="0"/>
              <a:cs typeface="Franklin Gothic Boo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6753" y="5208090"/>
            <a:ext cx="8825658" cy="861420"/>
          </a:xfrm>
        </p:spPr>
        <p:txBody>
          <a:bodyPr>
            <a:noAutofit/>
          </a:bodyPr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  <a:latin typeface="Eurostile" charset="0"/>
                <a:ea typeface="Eurostile" charset="0"/>
                <a:cs typeface="Eurostile" charset="0"/>
              </a:rPr>
              <a:t>JAMES WILSON, MD FAAP, CEO</a:t>
            </a:r>
          </a:p>
          <a:p>
            <a:pPr algn="r"/>
            <a:r>
              <a:rPr lang="en-US" sz="1600" b="1" dirty="0" smtClean="0">
                <a:solidFill>
                  <a:schemeClr val="tx1"/>
                </a:solidFill>
                <a:latin typeface="Eurostile" charset="0"/>
                <a:ea typeface="Eurostile" charset="0"/>
                <a:cs typeface="Eurostile" charset="0"/>
              </a:rPr>
              <a:t>JWILSON@M2MEDINTEL.COM</a:t>
            </a:r>
          </a:p>
          <a:p>
            <a:pPr algn="r"/>
            <a:r>
              <a:rPr lang="en-US" sz="1600" b="1" dirty="0" smtClean="0">
                <a:solidFill>
                  <a:schemeClr val="tx1"/>
                </a:solidFill>
                <a:latin typeface="Eurostile" charset="0"/>
                <a:ea typeface="Eurostile" charset="0"/>
                <a:cs typeface="Eurostile" charset="0"/>
              </a:rPr>
              <a:t>CELL 571.225.3671</a:t>
            </a:r>
            <a:endParaRPr lang="en-US" sz="1600" b="1" dirty="0">
              <a:solidFill>
                <a:schemeClr val="tx1"/>
              </a:solidFill>
              <a:latin typeface="Eurostile" charset="0"/>
              <a:ea typeface="Eurostile" charset="0"/>
              <a:cs typeface="Eurosti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892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52113" cy="1400530"/>
          </a:xfrm>
        </p:spPr>
        <p:txBody>
          <a:bodyPr/>
          <a:lstStyle/>
          <a:p>
            <a:r>
              <a:rPr lang="en-US" dirty="0">
                <a:latin typeface="Franklin Gothic Book"/>
                <a:cs typeface="Franklin Gothic Book"/>
              </a:rPr>
              <a:t>LESSONS FROM </a:t>
            </a:r>
            <a:br>
              <a:rPr lang="en-US" dirty="0">
                <a:latin typeface="Franklin Gothic Book"/>
                <a:cs typeface="Franklin Gothic Book"/>
              </a:rPr>
            </a:br>
            <a:r>
              <a:rPr lang="en-US" dirty="0">
                <a:latin typeface="Franklin Gothic Book"/>
                <a:cs typeface="Franklin Gothic Book"/>
              </a:rPr>
              <a:t>HEALTH SECURITY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endParaRPr lang="en-US" sz="1800" dirty="0" smtClean="0"/>
          </a:p>
          <a:p>
            <a:endParaRPr lang="en-US" sz="2400" dirty="0" smtClean="0"/>
          </a:p>
          <a:p>
            <a:endParaRPr lang="en-US" sz="2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6112" y="2406568"/>
            <a:ext cx="10478812" cy="41954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4400" dirty="0" smtClean="0">
                <a:latin typeface="Franklin Gothic Book"/>
                <a:cs typeface="Franklin Gothic Book"/>
              </a:rPr>
              <a:t>Proof the Process Works:</a:t>
            </a:r>
          </a:p>
          <a:p>
            <a:pPr lvl="1"/>
            <a:r>
              <a:rPr lang="en-US" sz="2800" b="1" dirty="0" smtClean="0">
                <a:latin typeface="Franklin Gothic Book"/>
                <a:cs typeface="Franklin Gothic Book"/>
              </a:rPr>
              <a:t>Detection and warning of the 2009 H1N1 influenza pandemic</a:t>
            </a:r>
          </a:p>
          <a:p>
            <a:pPr lvl="1"/>
            <a:r>
              <a:rPr lang="en-US" sz="2800" b="1" dirty="0" smtClean="0">
                <a:latin typeface="Franklin Gothic Book"/>
                <a:cs typeface="Franklin Gothic Book"/>
              </a:rPr>
              <a:t>Arguably, the most difficult signal to detect in the health security threat space due to high noise : signal ratio</a:t>
            </a:r>
          </a:p>
          <a:p>
            <a:pPr lvl="1"/>
            <a:endParaRPr lang="en-US" sz="4400" dirty="0" smtClean="0">
              <a:latin typeface="Franklin Gothic Book"/>
              <a:cs typeface="Franklin Gothic Book"/>
            </a:endParaRPr>
          </a:p>
          <a:p>
            <a:endParaRPr lang="en-US" sz="4400" dirty="0" smtClean="0">
              <a:latin typeface="Franklin Gothic Book"/>
              <a:cs typeface="Franklin Gothic Book"/>
            </a:endParaRPr>
          </a:p>
          <a:p>
            <a:endParaRPr lang="en-US" sz="4400" dirty="0" smtClean="0"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79439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0012" y="1447799"/>
            <a:ext cx="8440601" cy="3329581"/>
          </a:xfrm>
        </p:spPr>
        <p:txBody>
          <a:bodyPr/>
          <a:lstStyle/>
          <a:p>
            <a:r>
              <a:rPr lang="en-US" sz="13800" b="1" dirty="0" smtClean="0">
                <a:solidFill>
                  <a:schemeClr val="bg1"/>
                </a:solidFill>
                <a:latin typeface="Eurostile" charset="0"/>
                <a:ea typeface="Eurostile" charset="0"/>
                <a:cs typeface="Eurostile" charset="0"/>
              </a:rPr>
              <a:t>M</a:t>
            </a:r>
            <a:r>
              <a:rPr lang="en-US" sz="13800" b="1" dirty="0" smtClean="0">
                <a:solidFill>
                  <a:srgbClr val="FF0000"/>
                </a:solidFill>
                <a:latin typeface="Eurostile" charset="0"/>
                <a:ea typeface="Eurostile" charset="0"/>
                <a:cs typeface="Eurostile" charset="0"/>
              </a:rPr>
              <a:t>2</a:t>
            </a:r>
            <a:r>
              <a:rPr lang="en-US" dirty="0" smtClean="0">
                <a:latin typeface="Eurostile" charset="0"/>
                <a:ea typeface="Eurostile" charset="0"/>
                <a:cs typeface="Eurostile" charset="0"/>
              </a:rPr>
              <a:t> </a:t>
            </a:r>
            <a:r>
              <a:rPr lang="en-US" smtClean="0">
                <a:latin typeface="Eurostile" charset="0"/>
                <a:ea typeface="Eurostile" charset="0"/>
                <a:cs typeface="Eurostile" charset="0"/>
              </a:rPr>
              <a:t/>
            </a:r>
            <a:br>
              <a:rPr lang="en-US" smtClean="0">
                <a:latin typeface="Eurostile" charset="0"/>
                <a:ea typeface="Eurostile" charset="0"/>
                <a:cs typeface="Eurostile" charset="0"/>
              </a:rPr>
            </a:br>
            <a:r>
              <a:rPr lang="en-US" sz="2400" b="1" smtClean="0">
                <a:solidFill>
                  <a:srgbClr val="FF0000"/>
                </a:solidFill>
                <a:latin typeface="Eurostile" charset="0"/>
                <a:ea typeface="Eurostile" charset="0"/>
                <a:cs typeface="Eurostile" charset="0"/>
              </a:rPr>
              <a:t>------------------------------------------------------------------------------------------------------------------------</a:t>
            </a:r>
            <a:r>
              <a:rPr lang="en-US" dirty="0" smtClean="0">
                <a:latin typeface="Eurostile" charset="0"/>
                <a:ea typeface="Eurostile" charset="0"/>
                <a:cs typeface="Eurostile" charset="0"/>
              </a:rPr>
              <a:t/>
            </a:r>
            <a:br>
              <a:rPr lang="en-US" dirty="0" smtClean="0">
                <a:latin typeface="Eurostile" charset="0"/>
                <a:ea typeface="Eurostile" charset="0"/>
                <a:cs typeface="Eurostile" charset="0"/>
              </a:rPr>
            </a:br>
            <a:r>
              <a:rPr lang="en-US" sz="6000" b="1" smtClean="0">
                <a:solidFill>
                  <a:srgbClr val="FF0000"/>
                </a:solidFill>
                <a:latin typeface="Eurostile" charset="0"/>
                <a:ea typeface="Eurostile" charset="0"/>
                <a:cs typeface="Eurostile" charset="0"/>
              </a:rPr>
              <a:t>MEDICAL INTELLIGENCE</a:t>
            </a:r>
            <a:endParaRPr lang="en-US" sz="6000" b="1" dirty="0">
              <a:solidFill>
                <a:srgbClr val="FF0000"/>
              </a:solidFill>
              <a:latin typeface="Eurostile" charset="0"/>
              <a:ea typeface="Eurostile" charset="0"/>
              <a:cs typeface="Eurostile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777" y="4777380"/>
            <a:ext cx="8825658" cy="861420"/>
          </a:xfrm>
        </p:spPr>
        <p:txBody>
          <a:bodyPr>
            <a:noAutofit/>
          </a:bodyPr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  <a:latin typeface="Eurostile" charset="0"/>
                <a:ea typeface="Eurostile" charset="0"/>
                <a:cs typeface="Eurostile" charset="0"/>
              </a:rPr>
              <a:t>JAMES WILSON, MD FAAP, CEO</a:t>
            </a:r>
          </a:p>
          <a:p>
            <a:pPr algn="r"/>
            <a:r>
              <a:rPr lang="en-US" sz="1600" b="1" dirty="0" smtClean="0">
                <a:solidFill>
                  <a:schemeClr val="bg1"/>
                </a:solidFill>
                <a:latin typeface="Eurostile" charset="0"/>
                <a:ea typeface="Eurostile" charset="0"/>
                <a:cs typeface="Eurostile" charset="0"/>
              </a:rPr>
              <a:t>JWILSON@M2MEDINTEL.COM</a:t>
            </a:r>
          </a:p>
          <a:p>
            <a:pPr algn="r"/>
            <a:r>
              <a:rPr lang="en-US" sz="1600" b="1" dirty="0" smtClean="0">
                <a:solidFill>
                  <a:schemeClr val="bg1"/>
                </a:solidFill>
                <a:latin typeface="Eurostile" charset="0"/>
                <a:ea typeface="Eurostile" charset="0"/>
                <a:cs typeface="Eurostile" charset="0"/>
              </a:rPr>
              <a:t>CELL 571.225.3671</a:t>
            </a:r>
            <a:endParaRPr lang="en-US" sz="1600" b="1" dirty="0">
              <a:solidFill>
                <a:schemeClr val="bg1"/>
              </a:solidFill>
              <a:latin typeface="Eurostile" charset="0"/>
              <a:ea typeface="Eurostile" charset="0"/>
              <a:cs typeface="Eurosti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08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75296"/>
            <a:ext cx="9404723" cy="1400530"/>
          </a:xfrm>
        </p:spPr>
        <p:txBody>
          <a:bodyPr/>
          <a:lstStyle/>
          <a:p>
            <a:r>
              <a:rPr lang="en-US" b="1" dirty="0" smtClean="0">
                <a:latin typeface="Franklin Gothic Book" charset="0"/>
                <a:ea typeface="Franklin Gothic Book" charset="0"/>
                <a:cs typeface="Franklin Gothic Book" charset="0"/>
              </a:rPr>
              <a:t>DEFINITION: C4ISR</a:t>
            </a:r>
            <a:endParaRPr lang="en-US" b="1" dirty="0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052918"/>
            <a:ext cx="11119556" cy="4195481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Franklin Gothic Book" charset="0"/>
                <a:ea typeface="Franklin Gothic Book" charset="0"/>
                <a:cs typeface="Franklin Gothic Book" charset="0"/>
              </a:rPr>
              <a:t>C4</a:t>
            </a:r>
            <a:r>
              <a:rPr lang="en-US" sz="3000" b="1" u="sng" dirty="0" smtClean="0">
                <a:solidFill>
                  <a:srgbClr val="FF0000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ISR- INTELLIGENCE, SURVEILLANCE, RECONNAISSANCE</a:t>
            </a:r>
          </a:p>
          <a:p>
            <a:endParaRPr lang="en-US" sz="28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2800" dirty="0" smtClean="0">
                <a:latin typeface="Franklin Gothic Book" charset="0"/>
                <a:ea typeface="Franklin Gothic Book" charset="0"/>
                <a:cs typeface="Franklin Gothic Book" charset="0"/>
              </a:rPr>
              <a:t>*</a:t>
            </a:r>
            <a:r>
              <a:rPr lang="en-US" sz="2800" dirty="0">
                <a:latin typeface="Franklin Gothic Book" charset="0"/>
                <a:ea typeface="Franklin Gothic Book" charset="0"/>
                <a:cs typeface="Franklin Gothic Book" charset="0"/>
              </a:rPr>
              <a:t>(From https://</a:t>
            </a:r>
            <a:r>
              <a:rPr lang="en-US" sz="2800" dirty="0" err="1">
                <a:latin typeface="Franklin Gothic Book" charset="0"/>
                <a:ea typeface="Franklin Gothic Book" charset="0"/>
                <a:cs typeface="Franklin Gothic Book" charset="0"/>
              </a:rPr>
              <a:t>www.nap.edu</a:t>
            </a:r>
            <a:r>
              <a:rPr lang="en-US" sz="2800" dirty="0">
                <a:latin typeface="Franklin Gothic Book" charset="0"/>
                <a:ea typeface="Franklin Gothic Book" charset="0"/>
                <a:cs typeface="Franklin Gothic Book" charset="0"/>
              </a:rPr>
              <a:t>/read/6457/chapter/3#29)  </a:t>
            </a:r>
            <a:endParaRPr lang="en-US" sz="28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Franklin Gothic Book" charset="0"/>
                <a:ea typeface="Franklin Gothic Book" charset="0"/>
                <a:cs typeface="Franklin Gothic Book" charset="0"/>
              </a:rPr>
              <a:t>Intelligence </a:t>
            </a:r>
            <a:r>
              <a:rPr lang="en-US" sz="2800" dirty="0">
                <a:latin typeface="Franklin Gothic Book" charset="0"/>
                <a:ea typeface="Franklin Gothic Book" charset="0"/>
                <a:cs typeface="Franklin Gothic Book" charset="0"/>
              </a:rPr>
              <a:t>(I)—The product resulting from the collection, processing, integration, analysis, evaluation, and interpretation of available </a:t>
            </a:r>
            <a:r>
              <a:rPr lang="en-US" sz="2800" dirty="0" smtClean="0">
                <a:latin typeface="Franklin Gothic Book" charset="0"/>
                <a:ea typeface="Franklin Gothic Book" charset="0"/>
                <a:cs typeface="Franklin Gothic Book" charset="0"/>
              </a:rPr>
              <a:t>information.  Information </a:t>
            </a:r>
            <a:r>
              <a:rPr lang="en-US" sz="2800" dirty="0">
                <a:latin typeface="Franklin Gothic Book" charset="0"/>
                <a:ea typeface="Franklin Gothic Book" charset="0"/>
                <a:cs typeface="Franklin Gothic Book" charset="0"/>
              </a:rPr>
              <a:t>and knowledge about an adversary </a:t>
            </a:r>
            <a:r>
              <a:rPr lang="en-US" sz="2800" dirty="0" smtClean="0">
                <a:latin typeface="Franklin Gothic Book" charset="0"/>
                <a:ea typeface="Franklin Gothic Book" charset="0"/>
                <a:cs typeface="Franklin Gothic Book" charset="0"/>
              </a:rPr>
              <a:t>obtained </a:t>
            </a:r>
            <a:r>
              <a:rPr lang="en-US" sz="2800" dirty="0">
                <a:latin typeface="Franklin Gothic Book" charset="0"/>
                <a:ea typeface="Franklin Gothic Book" charset="0"/>
                <a:cs typeface="Franklin Gothic Book" charset="0"/>
              </a:rPr>
              <a:t>through observation, investigation, analysis, or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204983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anklin Gothic Book" charset="0"/>
                <a:ea typeface="Franklin Gothic Book" charset="0"/>
                <a:cs typeface="Franklin Gothic Book" charset="0"/>
              </a:rPr>
              <a:t>PROBLEM SPACE: </a:t>
            </a:r>
            <a:br>
              <a:rPr lang="en-US" b="1" dirty="0" smtClean="0">
                <a:latin typeface="Franklin Gothic Book" charset="0"/>
                <a:ea typeface="Franklin Gothic Book" charset="0"/>
                <a:cs typeface="Franklin Gothic Book" charset="0"/>
              </a:rPr>
            </a:br>
            <a:r>
              <a:rPr lang="en-US" b="1" dirty="0" smtClean="0">
                <a:latin typeface="Franklin Gothic Book" charset="0"/>
                <a:ea typeface="Franklin Gothic Book" charset="0"/>
                <a:cs typeface="Franklin Gothic Book" charset="0"/>
              </a:rPr>
              <a:t>CYBERSECURITY AND</a:t>
            </a:r>
            <a:r>
              <a:rPr lang="en-US" b="1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b="1" dirty="0" smtClean="0">
                <a:latin typeface="Franklin Gothic Book" charset="0"/>
                <a:ea typeface="Franklin Gothic Book" charset="0"/>
                <a:cs typeface="Franklin Gothic Book" charset="0"/>
              </a:rPr>
              <a:t>HEALTH SECURITY</a:t>
            </a:r>
            <a:endParaRPr lang="en-US" b="1" dirty="0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90" y="2013998"/>
            <a:ext cx="10154004" cy="4195481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>
                <a:latin typeface="Franklin Gothic Book" charset="0"/>
                <a:ea typeface="Franklin Gothic Book" charset="0"/>
                <a:cs typeface="Franklin Gothic Book" charset="0"/>
              </a:rPr>
              <a:t>We face </a:t>
            </a:r>
            <a:r>
              <a:rPr lang="en-US" sz="32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cyberthreats</a:t>
            </a:r>
            <a:r>
              <a:rPr lang="en-US" sz="3200" dirty="0" smtClean="0">
                <a:latin typeface="Franklin Gothic Book" charset="0"/>
                <a:ea typeface="Franklin Gothic Book" charset="0"/>
                <a:cs typeface="Franklin Gothic Book" charset="0"/>
              </a:rPr>
              <a:t> to our healthcare infrastructure:</a:t>
            </a:r>
          </a:p>
          <a:p>
            <a:pPr lvl="2"/>
            <a:r>
              <a:rPr lang="en-US" sz="2800" dirty="0">
                <a:latin typeface="Franklin Gothic Book" charset="0"/>
                <a:ea typeface="Franklin Gothic Book" charset="0"/>
                <a:cs typeface="Franklin Gothic Book" charset="0"/>
              </a:rPr>
              <a:t>E</a:t>
            </a:r>
            <a:r>
              <a:rPr lang="en-US" sz="2800" dirty="0" smtClean="0">
                <a:latin typeface="Franklin Gothic Book" charset="0"/>
                <a:ea typeface="Franklin Gothic Book" charset="0"/>
                <a:cs typeface="Franklin Gothic Book" charset="0"/>
              </a:rPr>
              <a:t>lectronic health record</a:t>
            </a:r>
          </a:p>
          <a:p>
            <a:pPr lvl="2"/>
            <a:r>
              <a:rPr lang="en-US" sz="2800" dirty="0" smtClean="0">
                <a:latin typeface="Franklin Gothic Book" charset="0"/>
                <a:ea typeface="Franklin Gothic Book" charset="0"/>
                <a:cs typeface="Franklin Gothic Book" charset="0"/>
              </a:rPr>
              <a:t>Medical devices</a:t>
            </a:r>
          </a:p>
          <a:p>
            <a:pPr lvl="2"/>
            <a:r>
              <a:rPr lang="en-US" sz="2800" dirty="0" smtClean="0">
                <a:latin typeface="Franklin Gothic Book" charset="0"/>
                <a:ea typeface="Franklin Gothic Book" charset="0"/>
                <a:cs typeface="Franklin Gothic Book" charset="0"/>
              </a:rPr>
              <a:t>Robotic surgical systems</a:t>
            </a:r>
          </a:p>
          <a:p>
            <a:pPr lvl="1"/>
            <a:r>
              <a:rPr lang="en-US" sz="3000" dirty="0" smtClean="0">
                <a:latin typeface="Franklin Gothic Book" charset="0"/>
                <a:ea typeface="Franklin Gothic Book" charset="0"/>
                <a:cs typeface="Franklin Gothic Book" charset="0"/>
              </a:rPr>
              <a:t>Opportunities for the terrorist:</a:t>
            </a:r>
          </a:p>
          <a:p>
            <a:pPr lvl="2"/>
            <a:r>
              <a:rPr lang="en-US" sz="2800" dirty="0" smtClean="0">
                <a:latin typeface="Franklin Gothic Book" charset="0"/>
                <a:ea typeface="Franklin Gothic Book" charset="0"/>
                <a:cs typeface="Franklin Gothic Book" charset="0"/>
              </a:rPr>
              <a:t>Extortion</a:t>
            </a:r>
          </a:p>
          <a:p>
            <a:pPr lvl="2"/>
            <a:r>
              <a:rPr lang="en-US" sz="2800" dirty="0" smtClean="0">
                <a:latin typeface="Franklin Gothic Book" charset="0"/>
                <a:ea typeface="Franklin Gothic Book" charset="0"/>
                <a:cs typeface="Franklin Gothic Book" charset="0"/>
              </a:rPr>
              <a:t>Total disruption of entire healthcare systems</a:t>
            </a:r>
          </a:p>
          <a:p>
            <a:pPr lvl="2"/>
            <a:r>
              <a:rPr lang="en-US" sz="2800" dirty="0" smtClean="0">
                <a:latin typeface="Franklin Gothic Book" charset="0"/>
                <a:ea typeface="Franklin Gothic Book" charset="0"/>
                <a:cs typeface="Franklin Gothic Book" charset="0"/>
              </a:rPr>
              <a:t>Maiming or killing targeted individuals</a:t>
            </a:r>
          </a:p>
          <a:p>
            <a:pPr lvl="2"/>
            <a:endParaRPr lang="en-US" sz="2800" dirty="0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962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896801" cy="1400530"/>
          </a:xfrm>
        </p:spPr>
        <p:txBody>
          <a:bodyPr/>
          <a:lstStyle/>
          <a:p>
            <a:r>
              <a:rPr lang="en-US" dirty="0" smtClean="0">
                <a:latin typeface="Franklin Gothic Book"/>
                <a:cs typeface="Franklin Gothic Book"/>
              </a:rPr>
              <a:t>LESSONS FROM </a:t>
            </a:r>
            <a:br>
              <a:rPr lang="en-US" dirty="0" smtClean="0">
                <a:latin typeface="Franklin Gothic Book"/>
                <a:cs typeface="Franklin Gothic Book"/>
              </a:rPr>
            </a:br>
            <a:r>
              <a:rPr lang="en-US" dirty="0" smtClean="0">
                <a:latin typeface="Franklin Gothic Book"/>
                <a:cs typeface="Franklin Gothic Book"/>
              </a:rPr>
              <a:t>HEALTH SECURITY INTELLIGENCE</a:t>
            </a:r>
            <a:endParaRPr lang="en-US" dirty="0">
              <a:latin typeface="Franklin Gothic Book"/>
              <a:cs typeface="Franklin Gothic Boo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19" y="2190762"/>
            <a:ext cx="11285688" cy="4195481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Franklin Gothic Book"/>
                <a:cs typeface="Franklin Gothic Book"/>
              </a:rPr>
              <a:t>Our challenge: </a:t>
            </a:r>
          </a:p>
          <a:p>
            <a:pPr lvl="1"/>
            <a:r>
              <a:rPr lang="en-US" sz="4000" dirty="0">
                <a:latin typeface="Franklin Gothic Book"/>
                <a:cs typeface="Franklin Gothic Book"/>
              </a:rPr>
              <a:t>A</a:t>
            </a:r>
            <a:r>
              <a:rPr lang="en-US" sz="4000" dirty="0" smtClean="0">
                <a:latin typeface="Franklin Gothic Book"/>
                <a:cs typeface="Franklin Gothic Book"/>
              </a:rPr>
              <a:t>s </a:t>
            </a:r>
            <a:r>
              <a:rPr lang="en-US" sz="4000" dirty="0" smtClean="0">
                <a:solidFill>
                  <a:srgbClr val="FF0000"/>
                </a:solidFill>
                <a:latin typeface="Franklin Gothic Book"/>
                <a:cs typeface="Franklin Gothic Book"/>
              </a:rPr>
              <a:t>fast</a:t>
            </a:r>
            <a:r>
              <a:rPr lang="en-US" sz="4000" dirty="0" smtClean="0">
                <a:latin typeface="Franklin Gothic Book"/>
                <a:cs typeface="Franklin Gothic Book"/>
              </a:rPr>
              <a:t> as possible, </a:t>
            </a:r>
            <a:r>
              <a:rPr lang="en-US" sz="4000" dirty="0" smtClean="0">
                <a:solidFill>
                  <a:srgbClr val="FF0000"/>
                </a:solidFill>
                <a:latin typeface="Franklin Gothic Book"/>
                <a:cs typeface="Franklin Gothic Book"/>
              </a:rPr>
              <a:t>detect</a:t>
            </a:r>
            <a:r>
              <a:rPr lang="en-US" sz="4000" dirty="0" smtClean="0">
                <a:latin typeface="Franklin Gothic Book"/>
                <a:cs typeface="Franklin Gothic Book"/>
              </a:rPr>
              <a:t> and </a:t>
            </a:r>
            <a:r>
              <a:rPr lang="en-US" sz="4000" dirty="0" smtClean="0">
                <a:solidFill>
                  <a:srgbClr val="FF0000"/>
                </a:solidFill>
                <a:latin typeface="Franklin Gothic Book"/>
                <a:cs typeface="Franklin Gothic Book"/>
              </a:rPr>
              <a:t>report</a:t>
            </a:r>
            <a:r>
              <a:rPr lang="en-US" sz="4000" dirty="0" smtClean="0">
                <a:latin typeface="Franklin Gothic Book"/>
                <a:cs typeface="Franklin Gothic Book"/>
              </a:rPr>
              <a:t> </a:t>
            </a:r>
            <a:r>
              <a:rPr lang="en-US" sz="4000" dirty="0">
                <a:latin typeface="Franklin Gothic Book"/>
                <a:cs typeface="Franklin Gothic Book"/>
              </a:rPr>
              <a:t>rapidly evolving infectious disease </a:t>
            </a:r>
            <a:r>
              <a:rPr lang="en-US" sz="4000" dirty="0" smtClean="0">
                <a:latin typeface="Franklin Gothic Book"/>
                <a:cs typeface="Franklin Gothic Book"/>
              </a:rPr>
              <a:t>threats as they appear </a:t>
            </a:r>
            <a:r>
              <a:rPr lang="en-US" sz="4000" dirty="0" smtClean="0">
                <a:solidFill>
                  <a:srgbClr val="FF0000"/>
                </a:solidFill>
                <a:latin typeface="Franklin Gothic Book"/>
                <a:cs typeface="Franklin Gothic Book"/>
              </a:rPr>
              <a:t>anywhere in the world, </a:t>
            </a:r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  <a:latin typeface="Franklin Gothic Book"/>
                <a:cs typeface="Franklin Gothic Book"/>
              </a:rPr>
              <a:t>where we may not have seen that particular type of threat before</a:t>
            </a:r>
            <a:endParaRPr lang="en-US" sz="4400" dirty="0" smtClean="0">
              <a:solidFill>
                <a:schemeClr val="tx1">
                  <a:lumMod val="95000"/>
                </a:schemeClr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492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896801" cy="1400530"/>
          </a:xfrm>
        </p:spPr>
        <p:txBody>
          <a:bodyPr/>
          <a:lstStyle/>
          <a:p>
            <a:r>
              <a:rPr lang="en-US" dirty="0" smtClean="0">
                <a:latin typeface="Franklin Gothic Book"/>
                <a:cs typeface="Franklin Gothic Book"/>
              </a:rPr>
              <a:t>LESSONS FROM </a:t>
            </a:r>
            <a:br>
              <a:rPr lang="en-US" dirty="0" smtClean="0">
                <a:latin typeface="Franklin Gothic Book"/>
                <a:cs typeface="Franklin Gothic Book"/>
              </a:rPr>
            </a:br>
            <a:r>
              <a:rPr lang="en-US" dirty="0" smtClean="0">
                <a:latin typeface="Franklin Gothic Book"/>
                <a:cs typeface="Franklin Gothic Book"/>
              </a:rPr>
              <a:t>HEALTH SECURITY INTELLIGENCE</a:t>
            </a:r>
            <a:endParaRPr lang="en-US" dirty="0">
              <a:latin typeface="Franklin Gothic Book"/>
              <a:cs typeface="Franklin Gothic Boo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19" y="2190762"/>
            <a:ext cx="11285688" cy="4195481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Franklin Gothic Book"/>
                <a:cs typeface="Franklin Gothic Book"/>
              </a:rPr>
              <a:t>Similarities to </a:t>
            </a:r>
            <a:r>
              <a:rPr lang="en-US" sz="3600" dirty="0" err="1" smtClean="0">
                <a:latin typeface="Franklin Gothic Book"/>
                <a:cs typeface="Franklin Gothic Book"/>
              </a:rPr>
              <a:t>cyberthreats</a:t>
            </a:r>
            <a:r>
              <a:rPr lang="en-US" sz="3600" dirty="0" smtClean="0">
                <a:latin typeface="Franklin Gothic Book"/>
                <a:cs typeface="Franklin Gothic Book"/>
              </a:rPr>
              <a:t>:</a:t>
            </a:r>
          </a:p>
          <a:p>
            <a:pPr lvl="1"/>
            <a:r>
              <a:rPr lang="en-US" sz="3200" dirty="0" smtClean="0">
                <a:latin typeface="Franklin Gothic Book"/>
                <a:cs typeface="Franklin Gothic Book"/>
              </a:rPr>
              <a:t>Uncertainty</a:t>
            </a:r>
          </a:p>
          <a:p>
            <a:pPr lvl="1"/>
            <a:r>
              <a:rPr lang="en-US" sz="3200" dirty="0" smtClean="0">
                <a:latin typeface="Franklin Gothic Book"/>
                <a:cs typeface="Franklin Gothic Book"/>
              </a:rPr>
              <a:t>Infectious / rapid spread</a:t>
            </a:r>
          </a:p>
          <a:p>
            <a:pPr lvl="1"/>
            <a:r>
              <a:rPr lang="en-US" sz="3200" dirty="0" smtClean="0">
                <a:latin typeface="Franklin Gothic Book"/>
                <a:cs typeface="Franklin Gothic Book"/>
              </a:rPr>
              <a:t>The need for rapid detection and reporting</a:t>
            </a:r>
          </a:p>
          <a:p>
            <a:pPr lvl="1"/>
            <a:r>
              <a:rPr lang="en-US" sz="3200" dirty="0" smtClean="0">
                <a:latin typeface="Franklin Gothic Book"/>
                <a:cs typeface="Franklin Gothic Book"/>
              </a:rPr>
              <a:t>High volume of noise : actual signal</a:t>
            </a:r>
          </a:p>
          <a:p>
            <a:pPr lvl="1"/>
            <a:r>
              <a:rPr lang="en-US" sz="3200" dirty="0" smtClean="0">
                <a:latin typeface="Franklin Gothic Book"/>
                <a:cs typeface="Franklin Gothic Book"/>
              </a:rPr>
              <a:t>Very difficult detection challenges</a:t>
            </a:r>
          </a:p>
          <a:p>
            <a:pPr lvl="1"/>
            <a:r>
              <a:rPr lang="en-US" sz="3200" dirty="0" smtClean="0">
                <a:latin typeface="Franklin Gothic Book"/>
                <a:cs typeface="Franklin Gothic Book"/>
              </a:rPr>
              <a:t>High consequence potential</a:t>
            </a:r>
          </a:p>
          <a:p>
            <a:pPr lvl="1"/>
            <a:endParaRPr lang="en-US" sz="3200" dirty="0" smtClean="0">
              <a:latin typeface="Franklin Gothic Book"/>
              <a:cs typeface="Franklin Gothic Book"/>
            </a:endParaRPr>
          </a:p>
          <a:p>
            <a:pPr lvl="1"/>
            <a:endParaRPr lang="en-US" sz="2800" dirty="0" smtClean="0">
              <a:latin typeface="Franklin Gothic Book"/>
              <a:cs typeface="Franklin Gothic Book"/>
            </a:endParaRPr>
          </a:p>
          <a:p>
            <a:endParaRPr lang="en-US" sz="3600" dirty="0" smtClean="0"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22860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896801" cy="1400530"/>
          </a:xfrm>
        </p:spPr>
        <p:txBody>
          <a:bodyPr/>
          <a:lstStyle/>
          <a:p>
            <a:r>
              <a:rPr lang="en-US" dirty="0" smtClean="0">
                <a:latin typeface="Franklin Gothic Book"/>
                <a:cs typeface="Franklin Gothic Book"/>
              </a:rPr>
              <a:t>LESSONS FROM </a:t>
            </a:r>
            <a:br>
              <a:rPr lang="en-US" dirty="0" smtClean="0">
                <a:latin typeface="Franklin Gothic Book"/>
                <a:cs typeface="Franklin Gothic Book"/>
              </a:rPr>
            </a:br>
            <a:r>
              <a:rPr lang="en-US" dirty="0" smtClean="0">
                <a:latin typeface="Franklin Gothic Book"/>
                <a:cs typeface="Franklin Gothic Book"/>
              </a:rPr>
              <a:t>HEALTH SECURITY INTELLIGENCE</a:t>
            </a:r>
            <a:endParaRPr lang="en-US" dirty="0">
              <a:latin typeface="Franklin Gothic Book"/>
              <a:cs typeface="Franklin Gothic Boo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19" y="1917487"/>
            <a:ext cx="11285688" cy="4195481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Franklin Gothic Book"/>
                <a:cs typeface="Franklin Gothic Book"/>
              </a:rPr>
              <a:t>Begin with scoping the target space: what is it you are trying to monitor?</a:t>
            </a:r>
          </a:p>
          <a:p>
            <a:pPr lvl="1"/>
            <a:r>
              <a:rPr lang="en-US" sz="2400" dirty="0" smtClean="0">
                <a:latin typeface="Franklin Gothic Book"/>
                <a:cs typeface="Franklin Gothic Book"/>
              </a:rPr>
              <a:t>In our case, rapidly evolving unusual infectious disease events</a:t>
            </a:r>
          </a:p>
          <a:p>
            <a:r>
              <a:rPr lang="en-US" sz="2800" dirty="0" smtClean="0">
                <a:latin typeface="Franklin Gothic Book"/>
                <a:cs typeface="Franklin Gothic Book"/>
              </a:rPr>
              <a:t>What human behavioral theory best matches the threat space?</a:t>
            </a:r>
          </a:p>
          <a:p>
            <a:pPr lvl="1"/>
            <a:r>
              <a:rPr lang="en-US" sz="2400" dirty="0" smtClean="0">
                <a:latin typeface="Franklin Gothic Book"/>
                <a:cs typeface="Franklin Gothic Book"/>
              </a:rPr>
              <a:t>In our case, it was disaster sociology</a:t>
            </a:r>
          </a:p>
          <a:p>
            <a:r>
              <a:rPr lang="en-US" sz="2800" dirty="0" smtClean="0">
                <a:latin typeface="Franklin Gothic Book"/>
                <a:cs typeface="Franklin Gothic Book"/>
              </a:rPr>
              <a:t>What are the critical sources of information?</a:t>
            </a:r>
          </a:p>
          <a:p>
            <a:pPr lvl="1"/>
            <a:r>
              <a:rPr lang="en-US" sz="2400" dirty="0" smtClean="0">
                <a:latin typeface="Franklin Gothic Book"/>
                <a:cs typeface="Franklin Gothic Book"/>
              </a:rPr>
              <a:t>In our case, open source media and human sources</a:t>
            </a:r>
          </a:p>
          <a:p>
            <a:r>
              <a:rPr lang="en-US" sz="2800" dirty="0" smtClean="0">
                <a:latin typeface="Franklin Gothic Book"/>
                <a:cs typeface="Franklin Gothic Book"/>
              </a:rPr>
              <a:t>What is the dissemination schema?</a:t>
            </a:r>
          </a:p>
          <a:p>
            <a:pPr lvl="1"/>
            <a:r>
              <a:rPr lang="en-US" sz="2400" dirty="0" smtClean="0">
                <a:latin typeface="Franklin Gothic Book"/>
                <a:cs typeface="Franklin Gothic Book"/>
              </a:rPr>
              <a:t>In our case, we used the internet</a:t>
            </a:r>
          </a:p>
          <a:p>
            <a:endParaRPr lang="en-US" sz="2800" dirty="0" smtClean="0"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105945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141207" cy="1400530"/>
          </a:xfrm>
        </p:spPr>
        <p:txBody>
          <a:bodyPr/>
          <a:lstStyle/>
          <a:p>
            <a:r>
              <a:rPr lang="en-US" dirty="0">
                <a:latin typeface="Franklin Gothic Book"/>
                <a:cs typeface="Franklin Gothic Book"/>
              </a:rPr>
              <a:t>LESSONS FROM </a:t>
            </a:r>
            <a:br>
              <a:rPr lang="en-US" dirty="0">
                <a:latin typeface="Franklin Gothic Book"/>
                <a:cs typeface="Franklin Gothic Book"/>
              </a:rPr>
            </a:br>
            <a:r>
              <a:rPr lang="en-US" dirty="0">
                <a:latin typeface="Franklin Gothic Book"/>
                <a:cs typeface="Franklin Gothic Book"/>
              </a:rPr>
              <a:t>HEALTH SECURITY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2918"/>
            <a:ext cx="10478812" cy="4195481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Franklin Gothic Book"/>
                <a:cs typeface="Franklin Gothic Book"/>
              </a:rPr>
              <a:t>How fast does threat information need to be conveyed in order to mitigate risk or impact?</a:t>
            </a:r>
          </a:p>
          <a:p>
            <a:pPr lvl="1"/>
            <a:r>
              <a:rPr lang="en-US" sz="2400" dirty="0" smtClean="0">
                <a:latin typeface="Franklin Gothic Book"/>
                <a:cs typeface="Franklin Gothic Book"/>
              </a:rPr>
              <a:t>In our case, we had hours to days, depending on context</a:t>
            </a:r>
          </a:p>
          <a:p>
            <a:r>
              <a:rPr lang="en-US" sz="2800" dirty="0" smtClean="0">
                <a:latin typeface="Franklin Gothic Book"/>
                <a:cs typeface="Franklin Gothic Book"/>
              </a:rPr>
              <a:t>Short time deltas define the type of intelligence product your team will be able to deploy effectively</a:t>
            </a:r>
          </a:p>
          <a:p>
            <a:pPr lvl="1"/>
            <a:r>
              <a:rPr lang="en-US" sz="2400" dirty="0" smtClean="0">
                <a:latin typeface="Franklin Gothic Book"/>
                <a:cs typeface="Franklin Gothic Book"/>
              </a:rPr>
              <a:t>In our case, finished assessments were not an option</a:t>
            </a:r>
          </a:p>
          <a:p>
            <a:r>
              <a:rPr lang="en-US" sz="2800" dirty="0">
                <a:latin typeface="Franklin Gothic Book"/>
                <a:cs typeface="Franklin Gothic Book"/>
              </a:rPr>
              <a:t>Who needs to know?</a:t>
            </a:r>
          </a:p>
          <a:p>
            <a:pPr lvl="1"/>
            <a:r>
              <a:rPr lang="en-US" sz="2400" dirty="0">
                <a:latin typeface="Franklin Gothic Book"/>
                <a:cs typeface="Franklin Gothic Book"/>
              </a:rPr>
              <a:t>In our case, a huge variety of stakeholders.</a:t>
            </a:r>
          </a:p>
          <a:p>
            <a:pPr lvl="1"/>
            <a:endParaRPr lang="en-US" sz="2800" dirty="0" smtClean="0">
              <a:latin typeface="Franklin Gothic Book"/>
              <a:cs typeface="Franklin Gothic Book"/>
            </a:endParaRPr>
          </a:p>
          <a:p>
            <a:endParaRPr lang="en-US" sz="2800" dirty="0" smtClean="0">
              <a:latin typeface="Franklin Gothic Book"/>
              <a:cs typeface="Franklin Gothic Book"/>
            </a:endParaRPr>
          </a:p>
          <a:p>
            <a:endParaRPr lang="en-US" sz="2800" dirty="0" smtClean="0"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612748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141207" cy="1400530"/>
          </a:xfrm>
        </p:spPr>
        <p:txBody>
          <a:bodyPr/>
          <a:lstStyle/>
          <a:p>
            <a:r>
              <a:rPr lang="en-US" dirty="0">
                <a:latin typeface="Franklin Gothic Book"/>
                <a:cs typeface="Franklin Gothic Book"/>
              </a:rPr>
              <a:t>LESSONS FROM </a:t>
            </a:r>
            <a:br>
              <a:rPr lang="en-US" dirty="0">
                <a:latin typeface="Franklin Gothic Book"/>
                <a:cs typeface="Franklin Gothic Book"/>
              </a:rPr>
            </a:br>
            <a:r>
              <a:rPr lang="en-US" dirty="0">
                <a:latin typeface="Franklin Gothic Book"/>
                <a:cs typeface="Franklin Gothic Book"/>
              </a:rPr>
              <a:t>HEALTH SECURITY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2918"/>
            <a:ext cx="10478812" cy="4195481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Franklin Gothic Book"/>
                <a:cs typeface="Franklin Gothic Book"/>
              </a:rPr>
              <a:t>After analyzing the operations process required, we chose indication and warning methodology:</a:t>
            </a:r>
          </a:p>
          <a:p>
            <a:pPr lvl="1"/>
            <a:r>
              <a:rPr lang="en-US" sz="2400" dirty="0" smtClean="0">
                <a:latin typeface="Franklin Gothic Book"/>
                <a:cs typeface="Franklin Gothic Book"/>
              </a:rPr>
              <a:t>Developed a taxonomy of indicators that we understood well based on theory, case studies, and constant capture of lessons learned during operations</a:t>
            </a:r>
          </a:p>
          <a:p>
            <a:pPr lvl="1"/>
            <a:r>
              <a:rPr lang="en-US" sz="2400" dirty="0" smtClean="0">
                <a:latin typeface="Franklin Gothic Book"/>
                <a:cs typeface="Franklin Gothic Book"/>
              </a:rPr>
              <a:t>Indicators were coupled to a hierarchical warning system that was tied to prioritized warning dissemination schema</a:t>
            </a:r>
          </a:p>
          <a:p>
            <a:pPr lvl="1"/>
            <a:r>
              <a:rPr lang="en-US" sz="2400" dirty="0" smtClean="0">
                <a:latin typeface="Franklin Gothic Book"/>
                <a:cs typeface="Franklin Gothic Book"/>
              </a:rPr>
              <a:t>Warning levels implied decision points for action to mitigation risk or impact</a:t>
            </a:r>
            <a:endParaRPr lang="en-US" sz="2400" dirty="0">
              <a:latin typeface="Franklin Gothic Book"/>
              <a:cs typeface="Franklin Gothic Book"/>
            </a:endParaRPr>
          </a:p>
          <a:p>
            <a:pPr lvl="1"/>
            <a:endParaRPr lang="en-US" sz="3200" dirty="0" smtClean="0">
              <a:latin typeface="Franklin Gothic Book"/>
              <a:cs typeface="Franklin Gothic Book"/>
            </a:endParaRPr>
          </a:p>
          <a:p>
            <a:endParaRPr lang="en-US" sz="3200" dirty="0" smtClean="0">
              <a:latin typeface="Franklin Gothic Book"/>
              <a:cs typeface="Franklin Gothic Book"/>
            </a:endParaRPr>
          </a:p>
          <a:p>
            <a:endParaRPr lang="en-US" sz="3200" dirty="0" smtClean="0"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083344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52113" cy="1400530"/>
          </a:xfrm>
        </p:spPr>
        <p:txBody>
          <a:bodyPr/>
          <a:lstStyle/>
          <a:p>
            <a:r>
              <a:rPr lang="en-US" dirty="0">
                <a:latin typeface="Franklin Gothic Book"/>
                <a:cs typeface="Franklin Gothic Book"/>
              </a:rPr>
              <a:t>LESSONS FROM </a:t>
            </a:r>
            <a:br>
              <a:rPr lang="en-US" dirty="0">
                <a:latin typeface="Franklin Gothic Book"/>
                <a:cs typeface="Franklin Gothic Book"/>
              </a:rPr>
            </a:br>
            <a:r>
              <a:rPr lang="en-US" dirty="0">
                <a:latin typeface="Franklin Gothic Book"/>
                <a:cs typeface="Franklin Gothic Book"/>
              </a:rPr>
              <a:t>HEALTH SECURITY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endParaRPr lang="en-US" sz="1800" dirty="0" smtClean="0"/>
          </a:p>
          <a:p>
            <a:endParaRPr lang="en-US" sz="2400" dirty="0" smtClean="0"/>
          </a:p>
          <a:p>
            <a:endParaRPr lang="en-US" sz="2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6112" y="2052918"/>
            <a:ext cx="10478812" cy="41954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3200" dirty="0" smtClean="0">
                <a:latin typeface="Franklin Gothic Book"/>
                <a:cs typeface="Franklin Gothic Book"/>
              </a:rPr>
              <a:t>Analyst Team Management:</a:t>
            </a:r>
          </a:p>
          <a:p>
            <a:pPr lvl="1"/>
            <a:r>
              <a:rPr lang="en-US" sz="2400" dirty="0" smtClean="0">
                <a:latin typeface="Franklin Gothic Book"/>
                <a:cs typeface="Franklin Gothic Book"/>
              </a:rPr>
              <a:t>Training and education are key </a:t>
            </a:r>
          </a:p>
          <a:p>
            <a:pPr lvl="2"/>
            <a:r>
              <a:rPr lang="en-US" sz="2400" dirty="0" smtClean="0">
                <a:latin typeface="Franklin Gothic Book"/>
                <a:cs typeface="Franklin Gothic Book"/>
              </a:rPr>
              <a:t>Use of case studies, simulations, and after-actions are critical</a:t>
            </a:r>
          </a:p>
          <a:p>
            <a:pPr lvl="1"/>
            <a:r>
              <a:rPr lang="en-US" sz="2400" dirty="0" smtClean="0">
                <a:latin typeface="Franklin Gothic Book"/>
                <a:cs typeface="Franklin Gothic Book"/>
              </a:rPr>
              <a:t>Awareness of the potential for analyst burnout (and avoidance of) is </a:t>
            </a:r>
            <a:r>
              <a:rPr lang="en-US" sz="2400" b="1" u="sng" dirty="0" smtClean="0">
                <a:latin typeface="Franklin Gothic Book"/>
                <a:cs typeface="Franklin Gothic Book"/>
              </a:rPr>
              <a:t>essential</a:t>
            </a:r>
          </a:p>
          <a:p>
            <a:pPr lvl="2"/>
            <a:r>
              <a:rPr lang="en-US" sz="2400" b="1" dirty="0" smtClean="0">
                <a:latin typeface="Franklin Gothic Book"/>
                <a:cs typeface="Franklin Gothic Book"/>
              </a:rPr>
              <a:t>This is a problem common in today’s intelligence, where sifting through massive tomes of data induces analyst fatigue</a:t>
            </a:r>
          </a:p>
          <a:p>
            <a:pPr lvl="2"/>
            <a:r>
              <a:rPr lang="en-US" sz="2400" b="1" dirty="0" smtClean="0">
                <a:latin typeface="Franklin Gothic Book"/>
                <a:cs typeface="Franklin Gothic Book"/>
              </a:rPr>
              <a:t>In our experience, even the most experienced analysts missed subtle signals due to fatigued</a:t>
            </a:r>
          </a:p>
          <a:p>
            <a:pPr lvl="1"/>
            <a:endParaRPr lang="en-US" sz="3200" dirty="0" smtClean="0">
              <a:latin typeface="Franklin Gothic Book"/>
              <a:cs typeface="Franklin Gothic Book"/>
            </a:endParaRPr>
          </a:p>
          <a:p>
            <a:endParaRPr lang="en-US" sz="3200" dirty="0" smtClean="0">
              <a:latin typeface="Franklin Gothic Book"/>
              <a:cs typeface="Franklin Gothic Book"/>
            </a:endParaRPr>
          </a:p>
          <a:p>
            <a:endParaRPr lang="en-US" sz="3200" dirty="0" smtClean="0"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65603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134</TotalTime>
  <Words>534</Words>
  <Application>Microsoft Macintosh PowerPoint</Application>
  <PresentationFormat>Custom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</vt:lpstr>
      <vt:lpstr>C4ISR: LESSONS FROM  HEALTH SECURITY INTELLIGENCE</vt:lpstr>
      <vt:lpstr>DEFINITION: C4ISR</vt:lpstr>
      <vt:lpstr>PROBLEM SPACE:  CYBERSECURITY AND HEALTH SECURITY</vt:lpstr>
      <vt:lpstr>LESSONS FROM  HEALTH SECURITY INTELLIGENCE</vt:lpstr>
      <vt:lpstr>LESSONS FROM  HEALTH SECURITY INTELLIGENCE</vt:lpstr>
      <vt:lpstr>LESSONS FROM  HEALTH SECURITY INTELLIGENCE</vt:lpstr>
      <vt:lpstr>LESSONS FROM  HEALTH SECURITY INTELLIGENCE</vt:lpstr>
      <vt:lpstr>LESSONS FROM  HEALTH SECURITY INTELLIGENCE</vt:lpstr>
      <vt:lpstr>LESSONS FROM  HEALTH SECURITY INTELLIGENCE</vt:lpstr>
      <vt:lpstr>LESSONS FROM  HEALTH SECURITY INTELLIGENCE</vt:lpstr>
      <vt:lpstr>M2  ------------------------------------------------------------------------------------------------------------------------ MEDICAL INTELLIGENCE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M2  ------------------------------------------------------------------------------------------------------------------------------ MEDICAL INTELLIGENCE</dc:title>
  <dc:creator>James Wilson</dc:creator>
  <cp:lastModifiedBy>James M Wilson</cp:lastModifiedBy>
  <cp:revision>22</cp:revision>
  <dcterms:created xsi:type="dcterms:W3CDTF">2016-08-04T02:36:34Z</dcterms:created>
  <dcterms:modified xsi:type="dcterms:W3CDTF">2017-10-16T15:05:33Z</dcterms:modified>
</cp:coreProperties>
</file>