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308" r:id="rId5"/>
    <p:sldId id="310" r:id="rId6"/>
    <p:sldId id="351" r:id="rId7"/>
    <p:sldId id="356" r:id="rId8"/>
    <p:sldId id="357" r:id="rId9"/>
    <p:sldId id="358" r:id="rId10"/>
    <p:sldId id="359" r:id="rId11"/>
    <p:sldId id="312" r:id="rId12"/>
    <p:sldId id="360" r:id="rId13"/>
    <p:sldId id="361" r:id="rId14"/>
    <p:sldId id="362" r:id="rId15"/>
    <p:sldId id="363" r:id="rId16"/>
    <p:sldId id="364" r:id="rId17"/>
    <p:sldId id="365" r:id="rId18"/>
    <p:sldId id="350" r:id="rId19"/>
  </p:sldIdLst>
  <p:sldSz cx="6858000" cy="5143500"/>
  <p:notesSz cx="6858000" cy="9144000"/>
  <p:custDataLst>
    <p:tags r:id="rId22"/>
  </p:custDataLst>
  <p:defaultTextStyle>
    <a:defPPr>
      <a:defRPr lang="en-US"/>
    </a:defPPr>
    <a:lvl1pPr marL="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044" userDrawn="1">
          <p15:clr>
            <a:srgbClr val="A4A3A4"/>
          </p15:clr>
        </p15:guide>
        <p15:guide id="4" orient="horz" pos="735" userDrawn="1">
          <p15:clr>
            <a:srgbClr val="A4A3A4"/>
          </p15:clr>
        </p15:guide>
        <p15:guide id="5" pos="2296" userDrawn="1">
          <p15:clr>
            <a:srgbClr val="A4A3A4"/>
          </p15:clr>
        </p15:guide>
        <p15:guide id="6" pos="360" userDrawn="1">
          <p15:clr>
            <a:srgbClr val="A4A3A4"/>
          </p15:clr>
        </p15:guide>
        <p15:guide id="7" pos="4002" userDrawn="1">
          <p15:clr>
            <a:srgbClr val="A4A3A4"/>
          </p15:clr>
        </p15:guide>
        <p15:guide id="8" pos="20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rahman Naser Alajeel" initials="ANA" lastIdx="8" clrIdx="0">
    <p:extLst/>
  </p:cmAuthor>
  <p:cmAuthor id="2" name="Ibad S Kh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6E"/>
    <a:srgbClr val="712C81"/>
    <a:srgbClr val="DA3E7B"/>
    <a:srgbClr val="EFAC2B"/>
    <a:srgbClr val="6C6C6C"/>
    <a:srgbClr val="D02567"/>
    <a:srgbClr val="EAA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7" autoAdjust="0"/>
    <p:restoredTop sz="97829" autoAdjust="0"/>
  </p:normalViewPr>
  <p:slideViewPr>
    <p:cSldViewPr snapToGrid="0" snapToObjects="1">
      <p:cViewPr varScale="1">
        <p:scale>
          <a:sx n="117" d="100"/>
          <a:sy n="117" d="100"/>
        </p:scale>
        <p:origin x="774" y="96"/>
      </p:cViewPr>
      <p:guideLst>
        <p:guide orient="horz" pos="1620"/>
        <p:guide pos="2160"/>
        <p:guide orient="horz" pos="1044"/>
        <p:guide orient="horz" pos="735"/>
        <p:guide pos="2296"/>
        <p:guide pos="360"/>
        <p:guide pos="4002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AE14-9603-0E49-93CA-B1CB924C03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BE2B-9CF6-6948-940A-1955A481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4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0BFA-460E-D04D-813F-9D09E533FEC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730C-0295-C648-9EC2-AB94BF578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3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0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5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7DDB-EE3D-DA41-A589-A6AEA723B8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2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6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2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C4AF-D712-4AA3-9321-73A83578D8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1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8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7DBC-5922-314A-9621-AD40FC8DB213}" type="datetime1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2B8B-BCD6-414C-92F4-35ECB841DEF5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C33-851B-5A44-AC31-AF2428324891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7324053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BB00-69DE-C14C-B22B-031524A40100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lIns="91432" tIns="45716" rIns="91432" bIns="45716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8B6F-7A8F-A644-B924-664B40ABB62A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F2B1-D9FF-BE43-914A-C813A63798F2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72" indent="0">
              <a:buNone/>
              <a:defRPr sz="1500" b="1"/>
            </a:lvl2pPr>
            <a:lvl3pPr marL="685743" indent="0">
              <a:buNone/>
              <a:defRPr sz="1350" b="1"/>
            </a:lvl3pPr>
            <a:lvl4pPr marL="1028615" indent="0">
              <a:buNone/>
              <a:defRPr sz="1200" b="1"/>
            </a:lvl4pPr>
            <a:lvl5pPr marL="1371486" indent="0">
              <a:buNone/>
              <a:defRPr sz="1200" b="1"/>
            </a:lvl5pPr>
            <a:lvl6pPr marL="1714358" indent="0">
              <a:buNone/>
              <a:defRPr sz="1200" b="1"/>
            </a:lvl6pPr>
            <a:lvl7pPr marL="2057229" indent="0">
              <a:buNone/>
              <a:defRPr sz="1200" b="1"/>
            </a:lvl7pPr>
            <a:lvl8pPr marL="2400100" indent="0">
              <a:buNone/>
              <a:defRPr sz="1200" b="1"/>
            </a:lvl8pPr>
            <a:lvl9pPr marL="27429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72" indent="0">
              <a:buNone/>
              <a:defRPr sz="1500" b="1"/>
            </a:lvl2pPr>
            <a:lvl3pPr marL="685743" indent="0">
              <a:buNone/>
              <a:defRPr sz="1350" b="1"/>
            </a:lvl3pPr>
            <a:lvl4pPr marL="1028615" indent="0">
              <a:buNone/>
              <a:defRPr sz="1200" b="1"/>
            </a:lvl4pPr>
            <a:lvl5pPr marL="1371486" indent="0">
              <a:buNone/>
              <a:defRPr sz="1200" b="1"/>
            </a:lvl5pPr>
            <a:lvl6pPr marL="1714358" indent="0">
              <a:buNone/>
              <a:defRPr sz="1200" b="1"/>
            </a:lvl6pPr>
            <a:lvl7pPr marL="2057229" indent="0">
              <a:buNone/>
              <a:defRPr sz="1200" b="1"/>
            </a:lvl7pPr>
            <a:lvl8pPr marL="2400100" indent="0">
              <a:buNone/>
              <a:defRPr sz="1200" b="1"/>
            </a:lvl8pPr>
            <a:lvl9pPr marL="27429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6B63-3905-2147-A351-2FD5196605C2}" type="datetime1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71C-EB00-3745-9E59-D9D5DC2426B4}" type="datetime1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CC53-8BCA-EB4C-AFE9-E1CDDF3A89CB}" type="datetime1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050"/>
            </a:lvl1pPr>
            <a:lvl2pPr marL="342872" indent="0">
              <a:buNone/>
              <a:defRPr sz="900"/>
            </a:lvl2pPr>
            <a:lvl3pPr marL="685743" indent="0">
              <a:buNone/>
              <a:defRPr sz="750"/>
            </a:lvl3pPr>
            <a:lvl4pPr marL="1028615" indent="0">
              <a:buNone/>
              <a:defRPr sz="675"/>
            </a:lvl4pPr>
            <a:lvl5pPr marL="1371486" indent="0">
              <a:buNone/>
              <a:defRPr sz="675"/>
            </a:lvl5pPr>
            <a:lvl6pPr marL="1714358" indent="0">
              <a:buNone/>
              <a:defRPr sz="675"/>
            </a:lvl6pPr>
            <a:lvl7pPr marL="2057229" indent="0">
              <a:buNone/>
              <a:defRPr sz="675"/>
            </a:lvl7pPr>
            <a:lvl8pPr marL="2400100" indent="0">
              <a:buNone/>
              <a:defRPr sz="675"/>
            </a:lvl8pPr>
            <a:lvl9pPr marL="274297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109-2827-434E-B7BD-F8CC8AB46C45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/>
            </a:lvl1pPr>
            <a:lvl2pPr marL="342872" indent="0">
              <a:buNone/>
              <a:defRPr sz="2100"/>
            </a:lvl2pPr>
            <a:lvl3pPr marL="685743" indent="0">
              <a:buNone/>
              <a:defRPr sz="1800"/>
            </a:lvl3pPr>
            <a:lvl4pPr marL="1028615" indent="0">
              <a:buNone/>
              <a:defRPr sz="1500"/>
            </a:lvl4pPr>
            <a:lvl5pPr marL="1371486" indent="0">
              <a:buNone/>
              <a:defRPr sz="1500"/>
            </a:lvl5pPr>
            <a:lvl6pPr marL="1714358" indent="0">
              <a:buNone/>
              <a:defRPr sz="1500"/>
            </a:lvl6pPr>
            <a:lvl7pPr marL="2057229" indent="0">
              <a:buNone/>
              <a:defRPr sz="1500"/>
            </a:lvl7pPr>
            <a:lvl8pPr marL="2400100" indent="0">
              <a:buNone/>
              <a:defRPr sz="1500"/>
            </a:lvl8pPr>
            <a:lvl9pPr marL="274297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050"/>
            </a:lvl1pPr>
            <a:lvl2pPr marL="342872" indent="0">
              <a:buNone/>
              <a:defRPr sz="900"/>
            </a:lvl2pPr>
            <a:lvl3pPr marL="685743" indent="0">
              <a:buNone/>
              <a:defRPr sz="750"/>
            </a:lvl3pPr>
            <a:lvl4pPr marL="1028615" indent="0">
              <a:buNone/>
              <a:defRPr sz="675"/>
            </a:lvl4pPr>
            <a:lvl5pPr marL="1371486" indent="0">
              <a:buNone/>
              <a:defRPr sz="675"/>
            </a:lvl5pPr>
            <a:lvl6pPr marL="1714358" indent="0">
              <a:buNone/>
              <a:defRPr sz="675"/>
            </a:lvl6pPr>
            <a:lvl7pPr marL="2057229" indent="0">
              <a:buNone/>
              <a:defRPr sz="675"/>
            </a:lvl7pPr>
            <a:lvl8pPr marL="2400100" indent="0">
              <a:buNone/>
              <a:defRPr sz="675"/>
            </a:lvl8pPr>
            <a:lvl9pPr marL="274297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9694-8D90-7747-B4FA-514FA2835E72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04358959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F154-2F17-654B-884F-6C1A3A53A30A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98721" y="4851560"/>
            <a:ext cx="16002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STC-Regular"/>
                <a:cs typeface="STC-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2467" y="4928215"/>
            <a:ext cx="62907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17287" y="4896614"/>
            <a:ext cx="731604" cy="14196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x-none" sz="525" dirty="0">
                <a:solidFill>
                  <a:schemeClr val="bg1">
                    <a:lumMod val="50000"/>
                  </a:schemeClr>
                </a:solidFill>
                <a:latin typeface="STC-Medium"/>
                <a:ea typeface="MS Gothic" charset="-128"/>
                <a:cs typeface="STC-Medium"/>
              </a:rPr>
              <a:t>STC Cyber Security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34287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3" indent="-257153" algn="l" defTabSz="34287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66" indent="-214295" algn="l" defTabSz="34287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8" indent="-171437" algn="l" defTabSz="34287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51" indent="-171437" algn="l" defTabSz="34287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21" indent="-171437" algn="l" defTabSz="34287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3" indent="-171437" algn="l" defTabSz="3428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64" indent="-171437" algn="l" defTabSz="3428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36" indent="-171437" algn="l" defTabSz="3428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07" indent="-171437" algn="l" defTabSz="3428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3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5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6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8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9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00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72" algn="l" defTabSz="3428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lockheedmartin.com/hubfs/docs/Technical_Papers/wp-seven-ways-to-apply-the-cyber-kill-chain-with-a-threat-intelligence-platform.pdf?t=145772619251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8140" y="4292918"/>
            <a:ext cx="6366814" cy="129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AutoShape 2" descr="Image result for civil defense saudi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554"/>
          <a:stretch/>
        </p:blipFill>
        <p:spPr>
          <a:xfrm>
            <a:off x="188140" y="698419"/>
            <a:ext cx="1864023" cy="3802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648" y="3318534"/>
            <a:ext cx="616325" cy="5617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422247" y="3918496"/>
            <a:ext cx="2801726" cy="0"/>
          </a:xfrm>
          <a:prstGeom prst="line">
            <a:avLst/>
          </a:prstGeom>
          <a:ln w="38100" cmpd="sng">
            <a:solidFill>
              <a:srgbClr val="5C1A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3622" y="1650774"/>
            <a:ext cx="4757738" cy="1842037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5C1A6E"/>
                </a:solidFill>
                <a:latin typeface="STC-Medium"/>
                <a:cs typeface="STC-Medium"/>
              </a:rPr>
              <a:t>Intelligence Driven Defense, </a:t>
            </a:r>
            <a:br>
              <a:rPr lang="en-US" sz="3600" dirty="0">
                <a:solidFill>
                  <a:srgbClr val="5C1A6E"/>
                </a:solidFill>
                <a:latin typeface="STC-Medium"/>
                <a:cs typeface="STC-Medium"/>
              </a:rPr>
            </a:br>
            <a:r>
              <a:rPr lang="en-US" sz="3600" dirty="0">
                <a:solidFill>
                  <a:srgbClr val="5C1A6E"/>
                </a:solidFill>
                <a:latin typeface="STC-Medium"/>
                <a:cs typeface="STC-Medium"/>
              </a:rPr>
              <a:t>The Next Generation SOC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4347" y="3556766"/>
            <a:ext cx="1130607" cy="305860"/>
          </a:xfrm>
          <a:prstGeom prst="rect">
            <a:avLst/>
          </a:prstGeom>
          <a:noFill/>
        </p:spPr>
        <p:txBody>
          <a:bodyPr wrap="square" lIns="51440" tIns="25721" rIns="51440" bIns="25721" rtlCol="0">
            <a:spAutoFit/>
          </a:bodyPr>
          <a:lstStyle/>
          <a:p>
            <a:pPr algn="r"/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Abdulrahman Al-Manea</a:t>
            </a:r>
          </a:p>
          <a:p>
            <a:pPr algn="r"/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aalmanea@stcs.com.sa 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BatangChe" panose="02030609000101010101" pitchFamily="49" charset="-127"/>
              <a:cs typeface="STC" panose="01000500000000020006" pitchFamily="2" charset="-78"/>
            </a:endParaRPr>
          </a:p>
        </p:txBody>
      </p:sp>
      <p:pic>
        <p:nvPicPr>
          <p:cNvPr id="18434" name="Picture 2" descr="Image result for stc busines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17" y="26673"/>
            <a:ext cx="1716783" cy="11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3606" y="515061"/>
          <a:ext cx="4388165" cy="4141911"/>
        </p:xfrm>
        <a:graphic>
          <a:graphicData uri="http://schemas.openxmlformats.org/drawingml/2006/table">
            <a:tbl>
              <a:tblPr firstRow="1" bandRow="1"/>
              <a:tblGrid>
                <a:gridCol w="768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9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B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Recon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A)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newsLetter.pdf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B)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CV.pdf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066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Weaponi-zation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55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1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1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682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Delivery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Newsletter Update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Candidate Employee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223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Adam@Gmail.com 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Adam@Gmail.com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784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62.x.x.7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210.x.x.33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40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Exploit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CVE-2015-0531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CVE-2016-013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Install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C:\....\FF\FirefoxUpdate.exe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C:\....\FF\FirefoxUpdate.exe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576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C2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27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Actions on Objectives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7" y="3417342"/>
            <a:ext cx="297383" cy="297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2887686" y="2815247"/>
            <a:ext cx="1869211" cy="1798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68149" y="2215195"/>
            <a:ext cx="3653622" cy="315590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080252" y="3186745"/>
            <a:ext cx="3653622" cy="988745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4809881" y="3499755"/>
            <a:ext cx="1119560" cy="2721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Attribution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60" y="2222527"/>
            <a:ext cx="297383" cy="297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60" y="2233401"/>
            <a:ext cx="275635" cy="275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  <a:latin typeface="STC-Medium"/>
                <a:cs typeface="STC-Medium"/>
              </a:rPr>
              <a:t>Attack Scenario</a:t>
            </a:r>
            <a:endParaRPr lang="en-US" sz="1350" dirty="0">
              <a:solidFill>
                <a:srgbClr val="000000"/>
              </a:solidFill>
              <a:latin typeface="STC-Medium"/>
              <a:cs typeface="STC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635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3607" y="515061"/>
          <a:ext cx="6198162" cy="4141911"/>
        </p:xfrm>
        <a:graphic>
          <a:graphicData uri="http://schemas.openxmlformats.org/drawingml/2006/table">
            <a:tbl>
              <a:tblPr firstRow="1" bandRow="1"/>
              <a:tblGrid>
                <a:gridCol w="768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B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C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Recon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A)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newsLetter.pdf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B)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CV.pdf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C)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NewBusiness.PPT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066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Weaponi-zation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55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1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1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2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682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Delivery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Newsletter Update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Candidate Employee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New Business Opportunity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223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Adam@Gmail.com 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Adam@Gmail.com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Bob@Gmail.com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784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62.x.x.7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210.x.x.33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210.x.x.33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40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Exploit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CVE-2015-0531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CVE-2016-013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PPT 0-day vulnerability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Install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C:\....\FF\FirefoxUpdate.exe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C:\....\FF\FirefoxUpdate.exe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C:\....\FF\FirefoxUpdate.exe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76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C2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927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Actions on Objectives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46" y="3435549"/>
            <a:ext cx="297383" cy="29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27" y="2220253"/>
            <a:ext cx="297383" cy="2973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4918" y="2488299"/>
            <a:ext cx="3653622" cy="291314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67" y="2477425"/>
            <a:ext cx="297383" cy="29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7" y="2488299"/>
            <a:ext cx="275635" cy="27563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35836" y="2826718"/>
            <a:ext cx="1842711" cy="29276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4711167" y="2846939"/>
            <a:ext cx="1869211" cy="1771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  <a:latin typeface="STC-Medium"/>
                <a:cs typeface="STC-Medium"/>
              </a:rPr>
              <a:t>Attack Scenario</a:t>
            </a:r>
            <a:endParaRPr lang="en-US" sz="1350" dirty="0">
              <a:solidFill>
                <a:srgbClr val="000000"/>
              </a:solidFill>
              <a:latin typeface="STC-Medium"/>
              <a:cs typeface="STC-Medium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62"/>
          <a:stretch/>
        </p:blipFill>
        <p:spPr>
          <a:xfrm>
            <a:off x="1641286" y="1351344"/>
            <a:ext cx="2414776" cy="75091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86" y="1351344"/>
            <a:ext cx="2414776" cy="27071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3004784" y="1650925"/>
            <a:ext cx="2284499" cy="194301"/>
            <a:chOff x="6873390" y="1905212"/>
            <a:chExt cx="3623995" cy="319069"/>
          </a:xfrm>
        </p:grpSpPr>
        <p:sp>
          <p:nvSpPr>
            <p:cNvPr id="36" name="Rectangle 35"/>
            <p:cNvSpPr/>
            <p:nvPr/>
          </p:nvSpPr>
          <p:spPr>
            <a:xfrm>
              <a:off x="8808171" y="1905212"/>
              <a:ext cx="1689214" cy="3190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b="1" dirty="0">
                  <a:solidFill>
                    <a:schemeClr val="tx1"/>
                  </a:solidFill>
                </a:rPr>
                <a:t>Email Analysis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873390" y="2041374"/>
              <a:ext cx="1934781" cy="122326"/>
              <a:chOff x="3919278" y="4391452"/>
              <a:chExt cx="1934781" cy="122326"/>
            </a:xfrm>
          </p:grpSpPr>
          <p:cxnSp>
            <p:nvCxnSpPr>
              <p:cNvPr id="40" name="Straight Connector 39"/>
              <p:cNvCxnSpPr>
                <a:stCxn id="36" idx="1"/>
                <a:endCxn id="41" idx="6"/>
              </p:cNvCxnSpPr>
              <p:nvPr/>
            </p:nvCxnSpPr>
            <p:spPr>
              <a:xfrm flipH="1">
                <a:off x="4041604" y="4414825"/>
                <a:ext cx="1812455" cy="37790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3919278" y="4391452"/>
                <a:ext cx="122326" cy="1223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375542" y="2210175"/>
            <a:ext cx="2177330" cy="201446"/>
            <a:chOff x="6873390" y="1972946"/>
            <a:chExt cx="3870809" cy="358127"/>
          </a:xfrm>
        </p:grpSpPr>
        <p:sp>
          <p:nvSpPr>
            <p:cNvPr id="43" name="Rectangle 42"/>
            <p:cNvSpPr/>
            <p:nvPr/>
          </p:nvSpPr>
          <p:spPr>
            <a:xfrm>
              <a:off x="8825678" y="1972946"/>
              <a:ext cx="1918521" cy="358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b="1" dirty="0">
                  <a:solidFill>
                    <a:schemeClr val="tx1"/>
                  </a:solidFill>
                </a:rPr>
                <a:t>Dynamic Analysis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73390" y="2091426"/>
              <a:ext cx="1952288" cy="122326"/>
              <a:chOff x="3919278" y="4441504"/>
              <a:chExt cx="1952288" cy="122326"/>
            </a:xfrm>
          </p:grpSpPr>
          <p:cxnSp>
            <p:nvCxnSpPr>
              <p:cNvPr id="45" name="Straight Connector 44"/>
              <p:cNvCxnSpPr>
                <a:stCxn id="43" idx="1"/>
                <a:endCxn id="46" idx="6"/>
              </p:cNvCxnSpPr>
              <p:nvPr/>
            </p:nvCxnSpPr>
            <p:spPr>
              <a:xfrm flipH="1">
                <a:off x="4041604" y="4502088"/>
                <a:ext cx="1829962" cy="57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3919278" y="4441504"/>
                <a:ext cx="122326" cy="1223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691510" y="2710252"/>
            <a:ext cx="2177330" cy="201446"/>
            <a:chOff x="6873390" y="1972946"/>
            <a:chExt cx="3870809" cy="358127"/>
          </a:xfrm>
        </p:grpSpPr>
        <p:sp>
          <p:nvSpPr>
            <p:cNvPr id="48" name="Rectangle 47"/>
            <p:cNvSpPr/>
            <p:nvPr/>
          </p:nvSpPr>
          <p:spPr>
            <a:xfrm>
              <a:off x="8825678" y="1972946"/>
              <a:ext cx="1918521" cy="358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b="1" dirty="0">
                  <a:solidFill>
                    <a:schemeClr val="tx1"/>
                  </a:solidFill>
                </a:rPr>
                <a:t>Static Analysis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873390" y="2091426"/>
              <a:ext cx="1952288" cy="122326"/>
              <a:chOff x="3919278" y="4441504"/>
              <a:chExt cx="1952288" cy="122326"/>
            </a:xfrm>
          </p:grpSpPr>
          <p:cxnSp>
            <p:nvCxnSpPr>
              <p:cNvPr id="50" name="Straight Connector 49"/>
              <p:cNvCxnSpPr>
                <a:stCxn id="48" idx="1"/>
                <a:endCxn id="51" idx="6"/>
              </p:cNvCxnSpPr>
              <p:nvPr/>
            </p:nvCxnSpPr>
            <p:spPr>
              <a:xfrm flipH="1">
                <a:off x="4041604" y="4502088"/>
                <a:ext cx="1829962" cy="57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3919278" y="4441504"/>
                <a:ext cx="122326" cy="12232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383162" y="3205679"/>
            <a:ext cx="2177330" cy="201446"/>
            <a:chOff x="6873390" y="1972946"/>
            <a:chExt cx="3870809" cy="358127"/>
          </a:xfrm>
        </p:grpSpPr>
        <p:sp>
          <p:nvSpPr>
            <p:cNvPr id="53" name="Rectangle 52"/>
            <p:cNvSpPr/>
            <p:nvPr/>
          </p:nvSpPr>
          <p:spPr>
            <a:xfrm>
              <a:off x="8825678" y="1972946"/>
              <a:ext cx="1918521" cy="358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b="1" dirty="0">
                  <a:solidFill>
                    <a:schemeClr val="tx1"/>
                  </a:solidFill>
                </a:rPr>
                <a:t>Code Analysis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873390" y="2091426"/>
              <a:ext cx="1952288" cy="122326"/>
              <a:chOff x="3919278" y="4441504"/>
              <a:chExt cx="1952288" cy="122326"/>
            </a:xfrm>
          </p:grpSpPr>
          <p:cxnSp>
            <p:nvCxnSpPr>
              <p:cNvPr id="55" name="Straight Connector 54"/>
              <p:cNvCxnSpPr>
                <a:stCxn id="53" idx="1"/>
                <a:endCxn id="56" idx="6"/>
              </p:cNvCxnSpPr>
              <p:nvPr/>
            </p:nvCxnSpPr>
            <p:spPr>
              <a:xfrm flipH="1">
                <a:off x="4041604" y="4502088"/>
                <a:ext cx="1829962" cy="57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919278" y="4441504"/>
                <a:ext cx="122326" cy="12232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111953" y="3684058"/>
            <a:ext cx="2177330" cy="201446"/>
            <a:chOff x="6873390" y="1972946"/>
            <a:chExt cx="3870809" cy="358127"/>
          </a:xfrm>
        </p:grpSpPr>
        <p:sp>
          <p:nvSpPr>
            <p:cNvPr id="58" name="Rectangle 57"/>
            <p:cNvSpPr/>
            <p:nvPr/>
          </p:nvSpPr>
          <p:spPr>
            <a:xfrm>
              <a:off x="8825678" y="1972946"/>
              <a:ext cx="1918521" cy="358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b="1" dirty="0">
                  <a:solidFill>
                    <a:schemeClr val="tx1"/>
                  </a:solidFill>
                </a:rPr>
                <a:t>Code Comparison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73390" y="2091426"/>
              <a:ext cx="1952289" cy="122326"/>
              <a:chOff x="3919278" y="4441504"/>
              <a:chExt cx="1952289" cy="122326"/>
            </a:xfrm>
          </p:grpSpPr>
          <p:cxnSp>
            <p:nvCxnSpPr>
              <p:cNvPr id="60" name="Straight Connector 59"/>
              <p:cNvCxnSpPr>
                <a:stCxn id="58" idx="1"/>
                <a:endCxn id="61" idx="6"/>
              </p:cNvCxnSpPr>
              <p:nvPr/>
            </p:nvCxnSpPr>
            <p:spPr>
              <a:xfrm flipH="1">
                <a:off x="4041605" y="4502089"/>
                <a:ext cx="1829962" cy="57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3919278" y="4441504"/>
                <a:ext cx="122327" cy="12232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59" y="1356226"/>
            <a:ext cx="769193" cy="727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21" y="1907844"/>
            <a:ext cx="769193" cy="7278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35" y="2440051"/>
            <a:ext cx="782682" cy="74061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78" y="3042646"/>
            <a:ext cx="544999" cy="54499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0" y="3556984"/>
            <a:ext cx="525055" cy="52505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Deep Dive Investigation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40"/>
          <a:stretch/>
        </p:blipFill>
        <p:spPr bwMode="auto">
          <a:xfrm>
            <a:off x="435414" y="723900"/>
            <a:ext cx="5709572" cy="37221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hape 64"/>
          <p:cNvSpPr/>
          <p:nvPr/>
        </p:nvSpPr>
        <p:spPr>
          <a:xfrm>
            <a:off x="215794" y="4446033"/>
            <a:ext cx="623568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u="none"/>
            </a:pPr>
            <a:r>
              <a:rPr lang="en-US" sz="600" u="sng" dirty="0"/>
              <a:t>Image S</a:t>
            </a:r>
            <a:r>
              <a:rPr lang="en-US" sz="600" u="sng" dirty="0">
                <a:hlinkClick r:id="rId3"/>
              </a:rPr>
              <a:t>ource: </a:t>
            </a:r>
            <a:r>
              <a:rPr sz="600" u="sng" dirty="0">
                <a:hlinkClick r:id="rId3"/>
              </a:rPr>
              <a:t>http</a:t>
            </a:r>
            <a:r>
              <a:rPr sz="600" u="sng" dirty="0">
                <a:hlinkClick r:id="rId3"/>
              </a:rPr>
              <a:t>://cyber.lockheedmartin.com/hubfs/docs/Technical_Papers/wp-seven-ways-to-apply-the-cyber-kill-chain-with-a-threat-intelligence-platform.pdf?t=1457726192514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93886" y="608305"/>
            <a:ext cx="1942088" cy="27214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/>
              <a:t>Campaign Name</a:t>
            </a:r>
            <a:endParaRPr lang="en-US" sz="1350" b="1" dirty="0"/>
          </a:p>
        </p:txBody>
      </p:sp>
      <p:sp>
        <p:nvSpPr>
          <p:cNvPr id="13" name="Rounded Rectangle 12"/>
          <p:cNvSpPr/>
          <p:nvPr/>
        </p:nvSpPr>
        <p:spPr>
          <a:xfrm rot="16200000">
            <a:off x="-671703" y="2179170"/>
            <a:ext cx="1942088" cy="27214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/>
              <a:t>Monthly Statistics</a:t>
            </a:r>
            <a:endParaRPr lang="en-US" sz="13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  <a:latin typeface="STC-Medium"/>
                <a:cs typeface="STC-Medium"/>
              </a:rPr>
              <a:t>Campaign Tracking</a:t>
            </a:r>
            <a:endParaRPr lang="en-US" sz="1350" dirty="0">
              <a:solidFill>
                <a:srgbClr val="000000"/>
              </a:solidFill>
              <a:latin typeface="STC-Medium"/>
              <a:cs typeface="STC-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74"/>
            <a:ext cx="6859787" cy="4391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775" y="848575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STC-Medium"/>
                <a:cs typeface="STC-Medium"/>
              </a:rPr>
              <a:t>Conclusion – Dealing with APT</a:t>
            </a:r>
            <a:endParaRPr lang="en-US" sz="1350" dirty="0">
              <a:solidFill>
                <a:schemeClr val="bg1"/>
              </a:solidFill>
              <a:latin typeface="STC-Medium"/>
              <a:cs typeface="STC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467" y="805455"/>
            <a:ext cx="6290733" cy="34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IMG_NeedleStack" descr="needlstack.png"/>
          <p:cNvPicPr>
            <a:picLocks noChangeAspect="1"/>
          </p:cNvPicPr>
          <p:nvPr/>
        </p:nvPicPr>
        <p:blipFill rotWithShape="1">
          <a:blip r:embed="rId3" cstate="print"/>
          <a:srcRect r="10193"/>
          <a:stretch/>
        </p:blipFill>
        <p:spPr>
          <a:xfrm>
            <a:off x="4084971" y="1221007"/>
            <a:ext cx="2712070" cy="230596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3606" y="1566155"/>
            <a:ext cx="3906379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</a:rPr>
              <a:t>Looking for a needle in the needle </a:t>
            </a:r>
            <a:r>
              <a:rPr lang="en-US" sz="1350" dirty="0" smtClean="0">
                <a:solidFill>
                  <a:schemeClr val="bg1"/>
                </a:solidFill>
              </a:rPr>
              <a:t>stack</a:t>
            </a: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Wingdings" pitchFamily="2" charset="2"/>
              <a:buChar char="§"/>
            </a:pP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</a:rPr>
              <a:t>Traditional </a:t>
            </a:r>
            <a:r>
              <a:rPr lang="en-US" sz="1350" dirty="0">
                <a:solidFill>
                  <a:schemeClr val="bg1"/>
                </a:solidFill>
              </a:rPr>
              <a:t>commercial security products are necessary but </a:t>
            </a:r>
            <a:r>
              <a:rPr lang="en-US" sz="1350" dirty="0">
                <a:solidFill>
                  <a:schemeClr val="bg1"/>
                </a:solidFill>
              </a:rPr>
              <a:t>insufficient !</a:t>
            </a:r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</a:rPr>
              <a:t>Sophisticated </a:t>
            </a:r>
            <a:r>
              <a:rPr lang="en-US" sz="1350" dirty="0">
                <a:solidFill>
                  <a:schemeClr val="bg1"/>
                </a:solidFill>
              </a:rPr>
              <a:t>threats demand advanced </a:t>
            </a:r>
            <a:r>
              <a:rPr lang="en-US" sz="1350" dirty="0">
                <a:solidFill>
                  <a:schemeClr val="bg1"/>
                </a:solidFill>
              </a:rPr>
              <a:t>intelligence, which calls for a Next Gen SOC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en-US" sz="1350" b="1" dirty="0">
                <a:solidFill>
                  <a:schemeClr val="bg1"/>
                </a:solidFill>
              </a:rPr>
              <a:t>Implementation of all of your own extracted intelligence, makes it costly for an adversary to launch their next attack!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0886" y="25541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88221" y="2268449"/>
            <a:ext cx="4256867" cy="5909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x-none" sz="3600" b="1" dirty="0">
                <a:solidFill>
                  <a:srgbClr val="5B1564"/>
                </a:solidFill>
                <a:latin typeface="STC"/>
                <a:ea typeface="MS PGothic" charset="-128"/>
                <a:cs typeface="STC"/>
              </a:rPr>
              <a:t>Thank You!</a:t>
            </a:r>
            <a:endParaRPr lang="en-US" sz="3600" b="1" dirty="0">
              <a:solidFill>
                <a:srgbClr val="5B1564"/>
              </a:solidFill>
              <a:latin typeface="STC"/>
              <a:cs typeface="ST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2467" y="4339099"/>
            <a:ext cx="62907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62467" y="770995"/>
            <a:ext cx="6290733" cy="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74"/>
            <a:ext cx="6859787" cy="439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77" y="2697513"/>
            <a:ext cx="6055523" cy="992573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STC-Regular"/>
                <a:cs typeface="STC-Regular"/>
              </a:rPr>
              <a:t>Compare Security Operations Center (SOC) vs. Next Generation SOC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STC-Regular"/>
                <a:cs typeface="STC-Regular"/>
              </a:rPr>
              <a:t>Explain the Cyber Kill Chain (CKC)® methodology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STC-Regular"/>
                <a:cs typeface="STC-Regular"/>
              </a:rPr>
              <a:t>Demonstrate an attack scenario and map it to CKC®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STC-Regular"/>
                <a:cs typeface="STC-Regular"/>
              </a:rPr>
              <a:t>Show how IDD can help in measuring cyber security capability effectiveness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STC-Regular"/>
                <a:cs typeface="STC-Regular"/>
              </a:rPr>
              <a:t>Present the Campaign Tracking metrics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677" y="1616704"/>
            <a:ext cx="5855498" cy="715574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STC-Regular"/>
                <a:cs typeface="STC-Regular"/>
              </a:rPr>
              <a:t>To explain what an Intelligence Driven Defense (IDD) approach is, in relation to the Cyber Kill Chain (CKC)®, and how it plays an effective role in thwarting Advance Persistent Threats (APTs) for a Next Generation SOC. </a:t>
            </a:r>
          </a:p>
          <a:p>
            <a:endParaRPr lang="en-US" sz="1050" dirty="0">
              <a:latin typeface="STC-Regular"/>
              <a:cs typeface="STC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75" y="848575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STC-Medium"/>
                <a:cs typeface="STC-Medium"/>
              </a:rPr>
              <a:t>Objectives and Agenda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467" y="805455"/>
            <a:ext cx="6290733" cy="34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90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SOC Vs Next Gen SOC (IDD)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402" y="834344"/>
            <a:ext cx="2942082" cy="442913"/>
          </a:xfrm>
          <a:prstGeom prst="rect">
            <a:avLst/>
          </a:prstGeom>
          <a:solidFill>
            <a:srgbClr val="EFA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SOC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1093" y="834344"/>
            <a:ext cx="2942082" cy="442913"/>
          </a:xfrm>
          <a:prstGeom prst="rect">
            <a:avLst/>
          </a:prstGeom>
          <a:solidFill>
            <a:srgbClr val="DA3E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Next Gen SOC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402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Monitor security infrastructure alerts, heavily dependent on default system alerts with minor customization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1093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/>
              <a:t>Proactively</a:t>
            </a:r>
            <a:r>
              <a:rPr lang="en-US" sz="900" dirty="0"/>
              <a:t> respond to cyber security incidents, heavily dependent on analyst customized </a:t>
            </a:r>
            <a:r>
              <a:rPr lang="en-US" sz="900" dirty="0" err="1"/>
              <a:t>rulesets</a:t>
            </a:r>
            <a:r>
              <a:rPr lang="en-US" sz="900" dirty="0"/>
              <a:t>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3702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SOC Vs Next Gen SOC (IDD)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402" y="834344"/>
            <a:ext cx="2942082" cy="442913"/>
          </a:xfrm>
          <a:prstGeom prst="rect">
            <a:avLst/>
          </a:prstGeom>
          <a:solidFill>
            <a:srgbClr val="EFA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SOC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1093" y="834344"/>
            <a:ext cx="2942082" cy="442913"/>
          </a:xfrm>
          <a:prstGeom prst="rect">
            <a:avLst/>
          </a:prstGeom>
          <a:solidFill>
            <a:srgbClr val="DA3E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Next Gen SOC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402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Monitor security infrastructure alerts, heavily dependent on default system alerts with minor customization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1093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/>
              <a:t>Proactively</a:t>
            </a:r>
            <a:r>
              <a:rPr lang="en-US" sz="900" dirty="0"/>
              <a:t> respond to cyber security incidents, heavily dependent on analyst customized </a:t>
            </a:r>
            <a:r>
              <a:rPr lang="en-US" sz="900" dirty="0" err="1"/>
              <a:t>rulesets</a:t>
            </a:r>
            <a:r>
              <a:rPr lang="en-US" sz="900" dirty="0"/>
              <a:t> and signatures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402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incident resolution and ticket closure </a:t>
            </a:r>
          </a:p>
          <a:p>
            <a:r>
              <a:rPr lang="en-US" sz="900" dirty="0"/>
              <a:t>i.e., a malware infected PC would get isolated and re-imaged as a resolution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093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intelligence gathering, documentation, deployment, and intel sharing</a:t>
            </a:r>
          </a:p>
          <a:p>
            <a:r>
              <a:rPr lang="en-US" sz="900" dirty="0"/>
              <a:t>i.e., a malware infected PC would be analyzed forensically, reverse engineered, </a:t>
            </a:r>
          </a:p>
        </p:txBody>
      </p:sp>
    </p:spTree>
    <p:extLst>
      <p:ext uri="{BB962C8B-B14F-4D97-AF65-F5344CB8AC3E}">
        <p14:creationId xmlns:p14="http://schemas.microsoft.com/office/powerpoint/2010/main" val="34519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SOC Vs Next Gen SOC (IDD)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402" y="834344"/>
            <a:ext cx="2942082" cy="442913"/>
          </a:xfrm>
          <a:prstGeom prst="rect">
            <a:avLst/>
          </a:prstGeom>
          <a:solidFill>
            <a:srgbClr val="EFA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SOC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1093" y="834344"/>
            <a:ext cx="2942082" cy="442913"/>
          </a:xfrm>
          <a:prstGeom prst="rect">
            <a:avLst/>
          </a:prstGeom>
          <a:solidFill>
            <a:srgbClr val="DA3E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Next Gen SOC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402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Monitor security infrastructure alerts, heavily dependent on default system alerts with minor customization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1093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/>
              <a:t>Proactively</a:t>
            </a:r>
            <a:r>
              <a:rPr lang="en-US" sz="900" dirty="0"/>
              <a:t> respond to cyber security incidents, heavily dependent on analyst customized </a:t>
            </a:r>
            <a:r>
              <a:rPr lang="en-US" sz="900" dirty="0" err="1"/>
              <a:t>rulesets</a:t>
            </a:r>
            <a:r>
              <a:rPr lang="en-US" sz="900" dirty="0"/>
              <a:t> and signatures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402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incident resolution and ticket closure </a:t>
            </a:r>
          </a:p>
          <a:p>
            <a:r>
              <a:rPr lang="en-US" sz="900" dirty="0"/>
              <a:t>i.e., a malware infected PC would get isolated and re-imaged as a resolution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093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intelligence gathering, documentation, deployment, and intel sharing</a:t>
            </a:r>
          </a:p>
          <a:p>
            <a:r>
              <a:rPr lang="en-US" sz="900" dirty="0"/>
              <a:t>i.e., a malware infected PC would be analyzed forensically, reverse engineered,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402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Not equipped for detecting/investigating APT, long-term campaigns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1093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Requires higher network and system visibility than average SOC with a deployment of intelligence DB, threat hunting and Big Data.</a:t>
            </a:r>
          </a:p>
        </p:txBody>
      </p:sp>
    </p:spTree>
    <p:extLst>
      <p:ext uri="{BB962C8B-B14F-4D97-AF65-F5344CB8AC3E}">
        <p14:creationId xmlns:p14="http://schemas.microsoft.com/office/powerpoint/2010/main" val="16069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SOC Vs Next Gen SOC (IDD)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402" y="834344"/>
            <a:ext cx="2942082" cy="442913"/>
          </a:xfrm>
          <a:prstGeom prst="rect">
            <a:avLst/>
          </a:prstGeom>
          <a:solidFill>
            <a:srgbClr val="EFA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SOC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1093" y="834344"/>
            <a:ext cx="2942082" cy="442913"/>
          </a:xfrm>
          <a:prstGeom prst="rect">
            <a:avLst/>
          </a:prstGeom>
          <a:solidFill>
            <a:srgbClr val="DA3E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Next Gen SOC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402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Monitor security infrastructure alerts, heavily dependent on default system alerts with minor customization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1093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/>
              <a:t>Proactively</a:t>
            </a:r>
            <a:r>
              <a:rPr lang="en-US" sz="900" dirty="0"/>
              <a:t> respond to cyber security incidents, heavily dependent on analyst customized </a:t>
            </a:r>
            <a:r>
              <a:rPr lang="en-US" sz="900" dirty="0" err="1"/>
              <a:t>rulesets</a:t>
            </a:r>
            <a:r>
              <a:rPr lang="en-US" sz="900" dirty="0"/>
              <a:t> and signatures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402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incident resolution and ticket closure </a:t>
            </a:r>
          </a:p>
          <a:p>
            <a:r>
              <a:rPr lang="en-US" sz="900" dirty="0"/>
              <a:t>i.e., a malware infected PC would get isolated and re-imaged as a resolution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093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intelligence gathering, documentation, deployment, and intel sharing</a:t>
            </a:r>
          </a:p>
          <a:p>
            <a:r>
              <a:rPr lang="en-US" sz="900" dirty="0"/>
              <a:t>i.e., a malware infected PC would be analyzed forensically, reverse engineered,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402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Not equipped for detecting/investigating APT, long-term campaigns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1093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Requires higher network and system visibility than average SOC with a deployment of intelligence DB, threat hunting and Big Data.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402" y="2940029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The skill set is mainly related to security system administration (i.e., Firewall, IPS/IDS, HIPS, AV, SIEM, </a:t>
            </a:r>
            <a:r>
              <a:rPr lang="en-US" sz="900" dirty="0" err="1"/>
              <a:t>auth</a:t>
            </a:r>
            <a:r>
              <a:rPr lang="en-US" sz="900" dirty="0"/>
              <a:t> systems)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1093" y="2940029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Skill sets mainly around forensics analysis, malware reverse engineering, attack analysis, incident handling, and system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836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SOC Vs Next Gen SOC (IDD)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402" y="834344"/>
            <a:ext cx="2942082" cy="442913"/>
          </a:xfrm>
          <a:prstGeom prst="rect">
            <a:avLst/>
          </a:prstGeom>
          <a:solidFill>
            <a:srgbClr val="EFA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SOC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1093" y="834344"/>
            <a:ext cx="2942082" cy="442913"/>
          </a:xfrm>
          <a:prstGeom prst="rect">
            <a:avLst/>
          </a:prstGeom>
          <a:solidFill>
            <a:srgbClr val="DA3E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Next Gen SOC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402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Monitor security infrastructure alerts, heavily dependent on default system alerts with minor customization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1093" y="1316117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/>
              <a:t>Proactively</a:t>
            </a:r>
            <a:r>
              <a:rPr lang="en-US" sz="900" dirty="0"/>
              <a:t> respond to cyber security incidents, heavily dependent on analyst customized </a:t>
            </a:r>
            <a:r>
              <a:rPr lang="en-US" sz="900" dirty="0" err="1"/>
              <a:t>rulesets</a:t>
            </a:r>
            <a:r>
              <a:rPr lang="en-US" sz="900" dirty="0"/>
              <a:t> and signatures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402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incident resolution and ticket closure </a:t>
            </a:r>
          </a:p>
          <a:p>
            <a:r>
              <a:rPr lang="en-US" sz="900" dirty="0"/>
              <a:t>i.e., a malware infected PC would get isolated and re-imaged as a resolution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093" y="1797890"/>
            <a:ext cx="2942082" cy="621506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Focused on intelligence gathering, documentation, deployment, and intel sharing</a:t>
            </a:r>
          </a:p>
          <a:p>
            <a:r>
              <a:rPr lang="en-US" sz="900" dirty="0"/>
              <a:t>i.e., a malware infected PC would be analyzed forensically, reverse engineered,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402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Not equipped for detecting/investigating APT, long-term campaigns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1093" y="2458256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Requires higher network and system visibility than average SOC with a deployment of intelligence DB, threat hunting and Big Data.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402" y="2940029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The skill set is mainly related to security system administration (i.e., Firewall, IPS/IDS, HIPS, AV, SIEM, </a:t>
            </a:r>
            <a:r>
              <a:rPr lang="en-US" sz="900" dirty="0" err="1"/>
              <a:t>auth</a:t>
            </a:r>
            <a:r>
              <a:rPr lang="en-US" sz="900" dirty="0"/>
              <a:t> systems)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1093" y="2940029"/>
            <a:ext cx="2942082" cy="44291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/>
              <a:t>Skill sets mainly around forensics analysis, malware reverse engineering, attack analysis, incident handling, and system administrators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402" y="3580304"/>
            <a:ext cx="5969513" cy="510003"/>
          </a:xfrm>
          <a:prstGeom prst="rect">
            <a:avLst/>
          </a:prstGeom>
          <a:solidFill>
            <a:srgbClr val="712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One crucial foundation of an IDD approach is the adoption of the CKC® threat model</a:t>
            </a:r>
          </a:p>
        </p:txBody>
      </p:sp>
    </p:spTree>
    <p:extLst>
      <p:ext uri="{BB962C8B-B14F-4D97-AF65-F5344CB8AC3E}">
        <p14:creationId xmlns:p14="http://schemas.microsoft.com/office/powerpoint/2010/main" val="8091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09674" y="-411637"/>
            <a:ext cx="138552" cy="27699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2468" y="656707"/>
            <a:ext cx="5863115" cy="484742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r>
              <a:rPr lang="en-US" sz="900" dirty="0">
                <a:latin typeface="STC-Regular"/>
                <a:cs typeface="STC-Regular"/>
              </a:rPr>
              <a:t>A Term Derived from Offensive Military Tactics, Coined by Lockheed Martin (LM)</a:t>
            </a:r>
          </a:p>
          <a:p>
            <a:r>
              <a:rPr lang="en-US" sz="900" dirty="0">
                <a:latin typeface="STC-Regular"/>
                <a:cs typeface="STC-Regular"/>
              </a:rPr>
              <a:t>Allows for Proactive Remediation &amp; Mitigation of Advanced Threats</a:t>
            </a:r>
          </a:p>
          <a:p>
            <a:r>
              <a:rPr lang="en-US" sz="900" dirty="0">
                <a:latin typeface="STC-Regular"/>
                <a:cs typeface="STC-Regular"/>
              </a:rPr>
              <a:t>A 7-Step Approach Depicting Stages of any Cyber Attack: 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18951" y="4316519"/>
            <a:ext cx="1600200" cy="205383"/>
          </a:xfrm>
          <a:ln>
            <a:noFill/>
          </a:ln>
        </p:spPr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6" y="683132"/>
            <a:ext cx="94454" cy="14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10860" r="8713"/>
          <a:stretch/>
        </p:blipFill>
        <p:spPr>
          <a:xfrm>
            <a:off x="2516742" y="1311161"/>
            <a:ext cx="1446449" cy="3594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1019" y="1458921"/>
            <a:ext cx="2737131" cy="369332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Attackers preparation phase, researching about the target victim.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43569" y="1259607"/>
            <a:ext cx="1336736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Reconnaissance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20" y="1969082"/>
            <a:ext cx="2603929" cy="369332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Coupling malware (i.e., RAT) with an exploit. </a:t>
            </a:r>
          </a:p>
          <a:p>
            <a:pPr lvl="0">
              <a:defRPr sz="1800"/>
            </a:pPr>
            <a:r>
              <a:rPr lang="en-US" sz="900" dirty="0"/>
              <a:t>Office/PDFs serve as a deliverable payload.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14198" y="1769768"/>
            <a:ext cx="1230998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Weaponization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6" y="834325"/>
            <a:ext cx="94454" cy="141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6" y="983781"/>
            <a:ext cx="94454" cy="1416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93147" y="2502695"/>
            <a:ext cx="2726004" cy="507831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defRPr sz="1800"/>
            </a:pPr>
            <a:r>
              <a:rPr lang="en-US" sz="900" dirty="0"/>
              <a:t>The delivery method to victims, i.e.. email with malicious links/attachments, compromised websites, and removable media.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65698" y="2303380"/>
            <a:ext cx="1324781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Delivery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720" y="2949466"/>
            <a:ext cx="2603929" cy="369332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Executing attackers code, usually through an application and/or OS vulnerability.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74116" y="2750152"/>
            <a:ext cx="1271081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Exploitation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8205" y="3530750"/>
            <a:ext cx="2720946" cy="369332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Installing a backdoor to maintain persistent access.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70756" y="3331436"/>
            <a:ext cx="1319346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Installation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20" y="3985769"/>
            <a:ext cx="2603929" cy="507831"/>
          </a:xfrm>
          <a:prstGeom prst="rect">
            <a:avLst/>
          </a:prstGeom>
          <a:noFill/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Beaconing traffic out to C2 where adversary can remotely control victim machine, happens through web, DNS, and/or email.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65471" y="3786455"/>
            <a:ext cx="1279725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Command &amp; Control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7204" y="4520417"/>
            <a:ext cx="272094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5C1A6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900" dirty="0"/>
              <a:t>Installing a backdoor to maintain persistent access.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59755" y="4321102"/>
            <a:ext cx="1320433" cy="195998"/>
          </a:xfrm>
          <a:prstGeom prst="roundRect">
            <a:avLst/>
          </a:prstGeom>
          <a:ln>
            <a:solidFill>
              <a:srgbClr val="5C1A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5" b="1" dirty="0"/>
              <a:t>Actions on Objectives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STC-Medium"/>
                <a:cs typeface="STC-Medium"/>
              </a:rPr>
              <a:t>What is the Cyber Kill Chain (CKC)®? </a:t>
            </a:r>
          </a:p>
        </p:txBody>
      </p:sp>
    </p:spTree>
    <p:extLst>
      <p:ext uri="{BB962C8B-B14F-4D97-AF65-F5344CB8AC3E}">
        <p14:creationId xmlns:p14="http://schemas.microsoft.com/office/powerpoint/2010/main" val="29587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33606" y="515061"/>
          <a:ext cx="2578168" cy="4141911"/>
        </p:xfrm>
        <a:graphic>
          <a:graphicData uri="http://schemas.openxmlformats.org/drawingml/2006/table">
            <a:tbl>
              <a:tblPr firstRow="1" bandRow="1"/>
              <a:tblGrid>
                <a:gridCol w="768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1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Attacker 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Recon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Email list</a:t>
                      </a:r>
                      <a:r>
                        <a:rPr lang="en-US" sz="900" b="0" baseline="0" dirty="0" smtClean="0">
                          <a:effectLst/>
                        </a:rPr>
                        <a:t> harvesting (List A)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Benign doc: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newsLetter.pdf</a:t>
                      </a:r>
                      <a:endParaRPr lang="en-US" sz="900" b="1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066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Weaponi-zation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</a:rPr>
                        <a:t>Basic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Encryption Algorithm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55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 smtClean="0">
                          <a:effectLst/>
                          <a:latin typeface="+mn-lt"/>
                        </a:rPr>
                        <a:t>Key 1</a:t>
                      </a:r>
                      <a:r>
                        <a:rPr lang="en-US" sz="900" b="0" dirty="0" smtClean="0">
                          <a:effectLst/>
                          <a:latin typeface="+mn-lt"/>
                        </a:rPr>
                        <a:t>, 8-bit</a:t>
                      </a:r>
                      <a:r>
                        <a:rPr lang="en-US" sz="900" b="0" baseline="0" dirty="0" smtClean="0">
                          <a:effectLst/>
                          <a:latin typeface="+mn-lt"/>
                        </a:rPr>
                        <a:t> key stored in the exploit code</a:t>
                      </a:r>
                      <a:endParaRPr lang="en-US" sz="900" b="0" dirty="0" smtClean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682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Delivery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Subject: News Letter Update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223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Sender: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Adam@Gmail.com 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784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Gateway: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62.x.x.7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40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Exploit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CVE-2015-0531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Install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C:\....\FF\FirefoxUpdat.exe
C:\.....\sysinternal.exe
C:\….\Firefox.hlp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576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C2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41.x.x.7</a:t>
                      </a:r>
                    </a:p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[HTTP Request]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27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Actions on Objectives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4189" y="766098"/>
            <a:ext cx="2758115" cy="1099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35482" y="1832548"/>
            <a:ext cx="2930501" cy="944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29860" y="3781805"/>
            <a:ext cx="2812454" cy="415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30" name="TextBox 29"/>
          <p:cNvSpPr txBox="1"/>
          <p:nvPr/>
        </p:nvSpPr>
        <p:spPr>
          <a:xfrm>
            <a:off x="337356" y="4198719"/>
            <a:ext cx="2804958" cy="656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335485" y="466570"/>
            <a:ext cx="275061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333605" y="3127045"/>
            <a:ext cx="2808708" cy="654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715025" y="3447210"/>
            <a:ext cx="674558" cy="1341028"/>
            <a:chOff x="3620033" y="4111081"/>
            <a:chExt cx="899410" cy="2087351"/>
          </a:xfrm>
        </p:grpSpPr>
        <p:sp>
          <p:nvSpPr>
            <p:cNvPr id="34" name="Striped Right Arrow 33"/>
            <p:cNvSpPr/>
            <p:nvPr/>
          </p:nvSpPr>
          <p:spPr>
            <a:xfrm rot="5400000">
              <a:off x="3073516" y="4752506"/>
              <a:ext cx="1992443" cy="899410"/>
            </a:xfrm>
            <a:prstGeom prst="striped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243735" y="4589823"/>
              <a:ext cx="163459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Synthesize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556757" y="3205662"/>
            <a:ext cx="1001486" cy="2721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Detected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985" y="2776928"/>
            <a:ext cx="2758116" cy="4079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38" name="Striped Right Arrow 37"/>
          <p:cNvSpPr/>
          <p:nvPr/>
        </p:nvSpPr>
        <p:spPr>
          <a:xfrm rot="16200000">
            <a:off x="1708342" y="1473252"/>
            <a:ext cx="2687924" cy="674558"/>
          </a:xfrm>
          <a:prstGeom prst="striped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Analyze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9" y="3417922"/>
            <a:ext cx="297383" cy="2973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80" y="3449374"/>
            <a:ext cx="265931" cy="265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749" t="-6460" r="4522" b="-5907"/>
          <a:stretch/>
        </p:blipFill>
        <p:spPr>
          <a:xfrm>
            <a:off x="252206" y="262530"/>
            <a:ext cx="6290733" cy="344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514" y="305650"/>
            <a:ext cx="6355425" cy="2769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  <a:latin typeface="STC-Medium"/>
                <a:cs typeface="STC-Medium"/>
              </a:rPr>
              <a:t>Attack Scenario</a:t>
            </a:r>
            <a:endParaRPr lang="en-US" sz="1350" dirty="0">
              <a:solidFill>
                <a:srgbClr val="000000"/>
              </a:solidFill>
              <a:latin typeface="STC-Medium"/>
              <a:cs typeface="STC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090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6086</TotalTime>
  <Words>1260</Words>
  <Application>Microsoft Office PowerPoint</Application>
  <PresentationFormat>Custom</PresentationFormat>
  <Paragraphs>221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BatangChe</vt:lpstr>
      <vt:lpstr>MS Gothic</vt:lpstr>
      <vt:lpstr>MS PGothic</vt:lpstr>
      <vt:lpstr>Arial</vt:lpstr>
      <vt:lpstr>Calibri</vt:lpstr>
      <vt:lpstr>Helvetica</vt:lpstr>
      <vt:lpstr>STC</vt:lpstr>
      <vt:lpstr>STC-Medium</vt:lpstr>
      <vt:lpstr>STC-Regular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dc:subject/>
  <dc:creator>Fahad Aljutaily</dc:creator>
  <cp:keywords/>
  <dc:description/>
  <cp:lastModifiedBy>Ibrahim A. Chami</cp:lastModifiedBy>
  <cp:revision>436</cp:revision>
  <dcterms:created xsi:type="dcterms:W3CDTF">2010-04-12T23:12:02Z</dcterms:created>
  <dcterms:modified xsi:type="dcterms:W3CDTF">2017-10-15T13:16:27Z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